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57" r:id="rId3"/>
    <p:sldId id="258" r:id="rId4"/>
    <p:sldId id="263" r:id="rId5"/>
    <p:sldId id="259" r:id="rId6"/>
    <p:sldId id="260" r:id="rId7"/>
    <p:sldId id="261" r:id="rId8"/>
    <p:sldId id="262" r:id="rId9"/>
    <p:sldId id="291" r:id="rId10"/>
    <p:sldId id="294" r:id="rId11"/>
    <p:sldId id="293" r:id="rId12"/>
    <p:sldId id="266" r:id="rId13"/>
    <p:sldId id="265" r:id="rId14"/>
    <p:sldId id="272" r:id="rId15"/>
    <p:sldId id="268" r:id="rId16"/>
    <p:sldId id="269" r:id="rId17"/>
    <p:sldId id="270" r:id="rId18"/>
    <p:sldId id="271"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6"/>
    <p:restoredTop sz="76212"/>
  </p:normalViewPr>
  <p:slideViewPr>
    <p:cSldViewPr snapToGrid="0">
      <p:cViewPr varScale="1">
        <p:scale>
          <a:sx n="66" d="100"/>
          <a:sy n="66" d="100"/>
        </p:scale>
        <p:origin x="440" y="192"/>
      </p:cViewPr>
      <p:guideLst/>
    </p:cSldViewPr>
  </p:slideViewPr>
  <p:outlineViewPr>
    <p:cViewPr>
      <p:scale>
        <a:sx n="33" d="100"/>
        <a:sy n="33" d="100"/>
      </p:scale>
      <p:origin x="0" y="-44056"/>
    </p:cViewPr>
  </p:outlineViewPr>
  <p:notesTextViewPr>
    <p:cViewPr>
      <p:scale>
        <a:sx n="1" d="1"/>
        <a:sy n="1" d="1"/>
      </p:scale>
      <p:origin x="0" y="0"/>
    </p:cViewPr>
  </p:notesTextViewPr>
  <p:sorterViewPr>
    <p:cViewPr>
      <p:scale>
        <a:sx n="187" d="100"/>
        <a:sy n="187" d="100"/>
      </p:scale>
      <p:origin x="0" y="0"/>
    </p:cViewPr>
  </p:sorterViewPr>
  <p:notesViewPr>
    <p:cSldViewPr snapToGrid="0">
      <p:cViewPr varScale="1">
        <p:scale>
          <a:sx n="72" d="100"/>
          <a:sy n="72" d="100"/>
        </p:scale>
        <p:origin x="314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0.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image" Target="../media/image38.png"/><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diagrams/_rels/data1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55.png"/><Relationship Id="rId7" Type="http://schemas.openxmlformats.org/officeDocument/2006/relationships/image" Target="../media/image3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0.svg"/><Relationship Id="rId4" Type="http://schemas.openxmlformats.org/officeDocument/2006/relationships/image" Target="../media/image56.svg"/><Relationship Id="rId9" Type="http://schemas.openxmlformats.org/officeDocument/2006/relationships/image" Target="../media/image59.png"/></Relationships>
</file>

<file path=ppt/diagrams/_rels/data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ata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image" Target="../media/image38.png"/><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55.png"/><Relationship Id="rId7" Type="http://schemas.openxmlformats.org/officeDocument/2006/relationships/image" Target="../media/image3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0.svg"/><Relationship Id="rId4" Type="http://schemas.openxmlformats.org/officeDocument/2006/relationships/image" Target="../media/image56.svg"/><Relationship Id="rId9" Type="http://schemas.openxmlformats.org/officeDocument/2006/relationships/image" Target="../media/image59.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C4D499-7C28-284B-A2D6-3F0F9234BB0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286042BC-AF0D-B548-B887-20774AEDD079}">
      <dgm:prSet/>
      <dgm:spPr/>
      <dgm:t>
        <a:bodyPr/>
        <a:lstStyle/>
        <a:p>
          <a:r>
            <a:rPr lang="en-US" b="1" i="1"/>
            <a:t>Narrow artificial intelligenc</a:t>
          </a:r>
          <a:r>
            <a:rPr lang="en-US" b="1"/>
            <a:t>e  </a:t>
          </a:r>
          <a:r>
            <a:rPr lang="en-US"/>
            <a:t>is used for specific tasks </a:t>
          </a:r>
        </a:p>
      </dgm:t>
    </dgm:pt>
    <dgm:pt modelId="{4BC5F249-2DEC-AE4E-A382-94D176D64D44}" type="parTrans" cxnId="{52AFE00D-2DB2-1E46-95DD-C4A0500A3D1A}">
      <dgm:prSet/>
      <dgm:spPr/>
      <dgm:t>
        <a:bodyPr/>
        <a:lstStyle/>
        <a:p>
          <a:endParaRPr lang="en-US"/>
        </a:p>
      </dgm:t>
    </dgm:pt>
    <dgm:pt modelId="{D3586248-BD0D-0B41-9310-9D9571E7EE32}" type="sibTrans" cxnId="{52AFE00D-2DB2-1E46-95DD-C4A0500A3D1A}">
      <dgm:prSet/>
      <dgm:spPr/>
      <dgm:t>
        <a:bodyPr/>
        <a:lstStyle/>
        <a:p>
          <a:endParaRPr lang="en-US"/>
        </a:p>
      </dgm:t>
    </dgm:pt>
    <dgm:pt modelId="{01455BD6-26C6-AA4D-82E5-6B09ADD7A5DC}">
      <dgm:prSet/>
      <dgm:spPr/>
      <dgm:t>
        <a:bodyPr/>
        <a:lstStyle/>
        <a:p>
          <a:pPr>
            <a:buFont typeface="Arial" panose="020B0604020202020204" pitchFamily="34" charset="0"/>
            <a:buNone/>
          </a:pPr>
          <a:r>
            <a:rPr lang="en-US" dirty="0"/>
            <a:t>Reading X-rays and slides </a:t>
          </a:r>
        </a:p>
        <a:p>
          <a:pPr>
            <a:buFont typeface="Arial" panose="020B0604020202020204" pitchFamily="34" charset="0"/>
            <a:buNone/>
          </a:pPr>
          <a:r>
            <a:rPr lang="en-US" dirty="0"/>
            <a:t>Translating languages,</a:t>
          </a:r>
        </a:p>
        <a:p>
          <a:pPr>
            <a:buFont typeface="Arial" panose="020B0604020202020204" pitchFamily="34" charset="0"/>
            <a:buNone/>
          </a:pPr>
          <a:r>
            <a:rPr lang="en-US" dirty="0"/>
            <a:t> Operating autonomous</a:t>
          </a:r>
        </a:p>
        <a:p>
          <a:pPr>
            <a:buFont typeface="Arial" panose="020B0604020202020204" pitchFamily="34" charset="0"/>
            <a:buNone/>
          </a:pPr>
          <a:r>
            <a:rPr lang="en-US" dirty="0"/>
            <a:t> vehicles</a:t>
          </a:r>
        </a:p>
        <a:p>
          <a:pPr>
            <a:buFont typeface="Arial" panose="020B0604020202020204" pitchFamily="34" charset="0"/>
            <a:buNone/>
          </a:pPr>
          <a:r>
            <a:rPr lang="en-US" dirty="0"/>
            <a:t>Playing games.</a:t>
          </a:r>
        </a:p>
      </dgm:t>
    </dgm:pt>
    <dgm:pt modelId="{7CB357E8-FC01-F842-9346-6B7500C65A2E}" type="parTrans" cxnId="{02E070DE-5AAD-6F4D-B266-B591C543BEA1}">
      <dgm:prSet/>
      <dgm:spPr/>
      <dgm:t>
        <a:bodyPr/>
        <a:lstStyle/>
        <a:p>
          <a:endParaRPr lang="en-US"/>
        </a:p>
      </dgm:t>
    </dgm:pt>
    <dgm:pt modelId="{DE5B09D6-635B-5A48-878D-30BEF1228605}" type="sibTrans" cxnId="{02E070DE-5AAD-6F4D-B266-B591C543BEA1}">
      <dgm:prSet/>
      <dgm:spPr/>
      <dgm:t>
        <a:bodyPr/>
        <a:lstStyle/>
        <a:p>
          <a:endParaRPr lang="en-US"/>
        </a:p>
      </dgm:t>
    </dgm:pt>
    <dgm:pt modelId="{21FFE686-8E7E-7140-9B72-1D4708F3E5BE}">
      <dgm:prSet/>
      <dgm:spPr/>
      <dgm:t>
        <a:bodyPr/>
        <a:lstStyle/>
        <a:p>
          <a:r>
            <a:rPr lang="en-US" b="1" i="1" dirty="0"/>
            <a:t>General AI or artificial general intelligence (AGI)</a:t>
          </a:r>
          <a:r>
            <a:rPr lang="en-US" dirty="0"/>
            <a:t>  performs multiple complex tasks</a:t>
          </a:r>
        </a:p>
      </dgm:t>
    </dgm:pt>
    <dgm:pt modelId="{F54DF141-B50D-C048-8E09-E4275C26A9D0}" type="parTrans" cxnId="{1DCB0B9D-374F-6A4E-AF84-9FF85743E446}">
      <dgm:prSet/>
      <dgm:spPr/>
      <dgm:t>
        <a:bodyPr/>
        <a:lstStyle/>
        <a:p>
          <a:endParaRPr lang="en-US"/>
        </a:p>
      </dgm:t>
    </dgm:pt>
    <dgm:pt modelId="{936688B3-C69A-3B48-BA14-C76B2F8C8E49}" type="sibTrans" cxnId="{1DCB0B9D-374F-6A4E-AF84-9FF85743E446}">
      <dgm:prSet/>
      <dgm:spPr/>
      <dgm:t>
        <a:bodyPr/>
        <a:lstStyle/>
        <a:p>
          <a:endParaRPr lang="en-US"/>
        </a:p>
      </dgm:t>
    </dgm:pt>
    <dgm:pt modelId="{D9CC7639-46C9-1041-8D49-7A6F9FA1449C}">
      <dgm:prSet/>
      <dgm:spPr/>
      <dgm:t>
        <a:bodyPr/>
        <a:lstStyle/>
        <a:p>
          <a:r>
            <a:rPr lang="en-US" dirty="0"/>
            <a:t>Understands ideas and concepts,</a:t>
          </a:r>
        </a:p>
        <a:p>
          <a:r>
            <a:rPr lang="en-US" dirty="0"/>
            <a:t>Engages in general problem-solving</a:t>
          </a:r>
        </a:p>
        <a:p>
          <a:r>
            <a:rPr lang="en-US" dirty="0"/>
            <a:t> Exhibits common sense</a:t>
          </a:r>
        </a:p>
        <a:p>
          <a:r>
            <a:rPr lang="en-US" dirty="0"/>
            <a:t> Learns from experience</a:t>
          </a:r>
        </a:p>
        <a:p>
          <a:r>
            <a:rPr lang="en-US" dirty="0"/>
            <a:t> Demonstrate emotional intelligence.</a:t>
          </a:r>
        </a:p>
      </dgm:t>
    </dgm:pt>
    <dgm:pt modelId="{4BDA0C1C-3E18-DE4A-937B-6108A84D4B1B}" type="parTrans" cxnId="{2C351E2A-BEA2-C04B-A5A0-63265428CB7D}">
      <dgm:prSet/>
      <dgm:spPr/>
      <dgm:t>
        <a:bodyPr/>
        <a:lstStyle/>
        <a:p>
          <a:endParaRPr lang="en-US"/>
        </a:p>
      </dgm:t>
    </dgm:pt>
    <dgm:pt modelId="{EDAABCD7-5054-0F46-AC79-FEFCD8F50545}" type="sibTrans" cxnId="{2C351E2A-BEA2-C04B-A5A0-63265428CB7D}">
      <dgm:prSet/>
      <dgm:spPr/>
      <dgm:t>
        <a:bodyPr/>
        <a:lstStyle/>
        <a:p>
          <a:endParaRPr lang="en-US"/>
        </a:p>
      </dgm:t>
    </dgm:pt>
    <dgm:pt modelId="{EA5D4526-4821-E946-94D9-59AF01E15229}">
      <dgm:prSet/>
      <dgm:spPr/>
      <dgm:t>
        <a:bodyPr/>
        <a:lstStyle/>
        <a:p>
          <a:r>
            <a:rPr lang="en-US" b="1" i="1"/>
            <a:t>Superintelligent artificial intelligence</a:t>
          </a:r>
          <a:r>
            <a:rPr lang="en-US"/>
            <a:t>  would surpass human intelligence </a:t>
          </a:r>
        </a:p>
      </dgm:t>
    </dgm:pt>
    <dgm:pt modelId="{1B2BA44C-2539-D94E-B8A0-92EB658A418C}" type="parTrans" cxnId="{1D09143B-9FEF-1D43-AC4B-17A7D1FDA192}">
      <dgm:prSet/>
      <dgm:spPr/>
      <dgm:t>
        <a:bodyPr/>
        <a:lstStyle/>
        <a:p>
          <a:endParaRPr lang="en-US"/>
        </a:p>
      </dgm:t>
    </dgm:pt>
    <dgm:pt modelId="{1F79797A-D081-0842-97DB-0EBAEF2440E8}" type="sibTrans" cxnId="{1D09143B-9FEF-1D43-AC4B-17A7D1FDA192}">
      <dgm:prSet/>
      <dgm:spPr/>
      <dgm:t>
        <a:bodyPr/>
        <a:lstStyle/>
        <a:p>
          <a:endParaRPr lang="en-US"/>
        </a:p>
      </dgm:t>
    </dgm:pt>
    <dgm:pt modelId="{A1F06754-A7F2-C54C-B948-DE0CEADEEC39}">
      <dgm:prSet/>
      <dgm:spPr/>
      <dgm:t>
        <a:bodyPr/>
        <a:lstStyle/>
        <a:p>
          <a:r>
            <a:rPr lang="en-US" dirty="0"/>
            <a:t>Persuasion</a:t>
          </a:r>
        </a:p>
        <a:p>
          <a:r>
            <a:rPr lang="en-US" dirty="0"/>
            <a:t>Negotiation. </a:t>
          </a:r>
        </a:p>
        <a:p>
          <a:r>
            <a:rPr lang="en-US" dirty="0"/>
            <a:t>Solving climate change</a:t>
          </a:r>
        </a:p>
        <a:p>
          <a:r>
            <a:rPr lang="en-US" dirty="0"/>
            <a:t>  accelerates technological progress. </a:t>
          </a:r>
        </a:p>
      </dgm:t>
    </dgm:pt>
    <dgm:pt modelId="{B8AAA19D-28A1-EE47-AD7B-7714059D9468}" type="parTrans" cxnId="{A67113DA-B138-7846-AFFC-6F603EB3B2BD}">
      <dgm:prSet/>
      <dgm:spPr/>
      <dgm:t>
        <a:bodyPr/>
        <a:lstStyle/>
        <a:p>
          <a:endParaRPr lang="en-US"/>
        </a:p>
      </dgm:t>
    </dgm:pt>
    <dgm:pt modelId="{43440776-4492-D34B-B2FE-C34B4C2E4E3F}" type="sibTrans" cxnId="{A67113DA-B138-7846-AFFC-6F603EB3B2BD}">
      <dgm:prSet/>
      <dgm:spPr/>
      <dgm:t>
        <a:bodyPr/>
        <a:lstStyle/>
        <a:p>
          <a:endParaRPr lang="en-US"/>
        </a:p>
      </dgm:t>
    </dgm:pt>
    <dgm:pt modelId="{CB47729E-798D-2D40-A67A-5B66D591E151}" type="pres">
      <dgm:prSet presAssocID="{AEC4D499-7C28-284B-A2D6-3F0F9234BB03}" presName="theList" presStyleCnt="0">
        <dgm:presLayoutVars>
          <dgm:dir/>
          <dgm:animLvl val="lvl"/>
          <dgm:resizeHandles val="exact"/>
        </dgm:presLayoutVars>
      </dgm:prSet>
      <dgm:spPr/>
    </dgm:pt>
    <dgm:pt modelId="{46375C26-D914-6343-A0E3-69DFFB044471}" type="pres">
      <dgm:prSet presAssocID="{286042BC-AF0D-B548-B887-20774AEDD079}" presName="compNode" presStyleCnt="0"/>
      <dgm:spPr/>
    </dgm:pt>
    <dgm:pt modelId="{7BB16DAB-EE0E-2741-B5BE-FB84E5CB76EE}" type="pres">
      <dgm:prSet presAssocID="{286042BC-AF0D-B548-B887-20774AEDD079}" presName="aNode" presStyleLbl="bgShp" presStyleIdx="0" presStyleCnt="3"/>
      <dgm:spPr/>
    </dgm:pt>
    <dgm:pt modelId="{CF5D0D46-2E33-024B-895A-B865199A32E9}" type="pres">
      <dgm:prSet presAssocID="{286042BC-AF0D-B548-B887-20774AEDD079}" presName="textNode" presStyleLbl="bgShp" presStyleIdx="0" presStyleCnt="3"/>
      <dgm:spPr/>
    </dgm:pt>
    <dgm:pt modelId="{CEE0682E-D3CC-0F4E-9882-D853700E58F8}" type="pres">
      <dgm:prSet presAssocID="{286042BC-AF0D-B548-B887-20774AEDD079}" presName="compChildNode" presStyleCnt="0"/>
      <dgm:spPr/>
    </dgm:pt>
    <dgm:pt modelId="{AD67A637-EA8E-474B-961D-3B1C685BCD25}" type="pres">
      <dgm:prSet presAssocID="{286042BC-AF0D-B548-B887-20774AEDD079}" presName="theInnerList" presStyleCnt="0"/>
      <dgm:spPr/>
    </dgm:pt>
    <dgm:pt modelId="{3BDBD72D-765E-1742-B2CC-4DF445EFDF63}" type="pres">
      <dgm:prSet presAssocID="{01455BD6-26C6-AA4D-82E5-6B09ADD7A5DC}" presName="childNode" presStyleLbl="node1" presStyleIdx="0" presStyleCnt="3">
        <dgm:presLayoutVars>
          <dgm:bulletEnabled val="1"/>
        </dgm:presLayoutVars>
      </dgm:prSet>
      <dgm:spPr/>
    </dgm:pt>
    <dgm:pt modelId="{D84E0A99-0D26-A84F-A808-7C308A4C528E}" type="pres">
      <dgm:prSet presAssocID="{286042BC-AF0D-B548-B887-20774AEDD079}" presName="aSpace" presStyleCnt="0"/>
      <dgm:spPr/>
    </dgm:pt>
    <dgm:pt modelId="{2CEDCDAD-F253-9A47-BDD4-9A625E90AE2C}" type="pres">
      <dgm:prSet presAssocID="{21FFE686-8E7E-7140-9B72-1D4708F3E5BE}" presName="compNode" presStyleCnt="0"/>
      <dgm:spPr/>
    </dgm:pt>
    <dgm:pt modelId="{F23AE880-3E3D-E848-B13D-7D318CF87D15}" type="pres">
      <dgm:prSet presAssocID="{21FFE686-8E7E-7140-9B72-1D4708F3E5BE}" presName="aNode" presStyleLbl="bgShp" presStyleIdx="1" presStyleCnt="3"/>
      <dgm:spPr/>
    </dgm:pt>
    <dgm:pt modelId="{B049738C-2F26-A046-937F-95B993D09AB0}" type="pres">
      <dgm:prSet presAssocID="{21FFE686-8E7E-7140-9B72-1D4708F3E5BE}" presName="textNode" presStyleLbl="bgShp" presStyleIdx="1" presStyleCnt="3"/>
      <dgm:spPr/>
    </dgm:pt>
    <dgm:pt modelId="{667B28C1-C779-5E4E-9E8C-40F6668AF491}" type="pres">
      <dgm:prSet presAssocID="{21FFE686-8E7E-7140-9B72-1D4708F3E5BE}" presName="compChildNode" presStyleCnt="0"/>
      <dgm:spPr/>
    </dgm:pt>
    <dgm:pt modelId="{4E1299CA-8F6B-BD42-865F-C807C4C3A1E5}" type="pres">
      <dgm:prSet presAssocID="{21FFE686-8E7E-7140-9B72-1D4708F3E5BE}" presName="theInnerList" presStyleCnt="0"/>
      <dgm:spPr/>
    </dgm:pt>
    <dgm:pt modelId="{2931CE8A-DDBB-1146-B051-3F2AFB6008F7}" type="pres">
      <dgm:prSet presAssocID="{D9CC7639-46C9-1041-8D49-7A6F9FA1449C}" presName="childNode" presStyleLbl="node1" presStyleIdx="1" presStyleCnt="3">
        <dgm:presLayoutVars>
          <dgm:bulletEnabled val="1"/>
        </dgm:presLayoutVars>
      </dgm:prSet>
      <dgm:spPr/>
    </dgm:pt>
    <dgm:pt modelId="{0417701F-FF00-0240-A861-3218C1BDFF0A}" type="pres">
      <dgm:prSet presAssocID="{21FFE686-8E7E-7140-9B72-1D4708F3E5BE}" presName="aSpace" presStyleCnt="0"/>
      <dgm:spPr/>
    </dgm:pt>
    <dgm:pt modelId="{5E276D10-0E4E-CF4C-8353-4A5E08E06294}" type="pres">
      <dgm:prSet presAssocID="{EA5D4526-4821-E946-94D9-59AF01E15229}" presName="compNode" presStyleCnt="0"/>
      <dgm:spPr/>
    </dgm:pt>
    <dgm:pt modelId="{FCBD8C24-1DD3-7449-BA39-BD5D6DF0A808}" type="pres">
      <dgm:prSet presAssocID="{EA5D4526-4821-E946-94D9-59AF01E15229}" presName="aNode" presStyleLbl="bgShp" presStyleIdx="2" presStyleCnt="3"/>
      <dgm:spPr/>
    </dgm:pt>
    <dgm:pt modelId="{CCCE4072-8149-1645-BBA9-355491EDC773}" type="pres">
      <dgm:prSet presAssocID="{EA5D4526-4821-E946-94D9-59AF01E15229}" presName="textNode" presStyleLbl="bgShp" presStyleIdx="2" presStyleCnt="3"/>
      <dgm:spPr/>
    </dgm:pt>
    <dgm:pt modelId="{A04A43DD-40BC-6C4E-B554-53C67302DF13}" type="pres">
      <dgm:prSet presAssocID="{EA5D4526-4821-E946-94D9-59AF01E15229}" presName="compChildNode" presStyleCnt="0"/>
      <dgm:spPr/>
    </dgm:pt>
    <dgm:pt modelId="{773BA91A-1A49-D742-8BAD-7CAD5EEFAE3E}" type="pres">
      <dgm:prSet presAssocID="{EA5D4526-4821-E946-94D9-59AF01E15229}" presName="theInnerList" presStyleCnt="0"/>
      <dgm:spPr/>
    </dgm:pt>
    <dgm:pt modelId="{B07B25CD-6CA5-B047-BB8F-1BBC2A15E5B9}" type="pres">
      <dgm:prSet presAssocID="{A1F06754-A7F2-C54C-B948-DE0CEADEEC39}" presName="childNode" presStyleLbl="node1" presStyleIdx="2" presStyleCnt="3">
        <dgm:presLayoutVars>
          <dgm:bulletEnabled val="1"/>
        </dgm:presLayoutVars>
      </dgm:prSet>
      <dgm:spPr/>
    </dgm:pt>
  </dgm:ptLst>
  <dgm:cxnLst>
    <dgm:cxn modelId="{93950D0A-C72D-DC4F-A86C-1B8D82535B63}" type="presOf" srcId="{AEC4D499-7C28-284B-A2D6-3F0F9234BB03}" destId="{CB47729E-798D-2D40-A67A-5B66D591E151}" srcOrd="0" destOrd="0" presId="urn:microsoft.com/office/officeart/2005/8/layout/lProcess2"/>
    <dgm:cxn modelId="{52AFE00D-2DB2-1E46-95DD-C4A0500A3D1A}" srcId="{AEC4D499-7C28-284B-A2D6-3F0F9234BB03}" destId="{286042BC-AF0D-B548-B887-20774AEDD079}" srcOrd="0" destOrd="0" parTransId="{4BC5F249-2DEC-AE4E-A382-94D176D64D44}" sibTransId="{D3586248-BD0D-0B41-9310-9D9571E7EE32}"/>
    <dgm:cxn modelId="{67FB2E25-2C64-E545-BBB1-234A2CD0C38C}" type="presOf" srcId="{286042BC-AF0D-B548-B887-20774AEDD079}" destId="{CF5D0D46-2E33-024B-895A-B865199A32E9}" srcOrd="1" destOrd="0" presId="urn:microsoft.com/office/officeart/2005/8/layout/lProcess2"/>
    <dgm:cxn modelId="{2C351E2A-BEA2-C04B-A5A0-63265428CB7D}" srcId="{21FFE686-8E7E-7140-9B72-1D4708F3E5BE}" destId="{D9CC7639-46C9-1041-8D49-7A6F9FA1449C}" srcOrd="0" destOrd="0" parTransId="{4BDA0C1C-3E18-DE4A-937B-6108A84D4B1B}" sibTransId="{EDAABCD7-5054-0F46-AC79-FEFCD8F50545}"/>
    <dgm:cxn modelId="{9BB4142D-C7ED-F947-8872-0FE061185123}" type="presOf" srcId="{EA5D4526-4821-E946-94D9-59AF01E15229}" destId="{CCCE4072-8149-1645-BBA9-355491EDC773}" srcOrd="1" destOrd="0" presId="urn:microsoft.com/office/officeart/2005/8/layout/lProcess2"/>
    <dgm:cxn modelId="{1D09143B-9FEF-1D43-AC4B-17A7D1FDA192}" srcId="{AEC4D499-7C28-284B-A2D6-3F0F9234BB03}" destId="{EA5D4526-4821-E946-94D9-59AF01E15229}" srcOrd="2" destOrd="0" parTransId="{1B2BA44C-2539-D94E-B8A0-92EB658A418C}" sibTransId="{1F79797A-D081-0842-97DB-0EBAEF2440E8}"/>
    <dgm:cxn modelId="{FCC20D41-EE77-764B-93DF-4E0180981C1C}" type="presOf" srcId="{D9CC7639-46C9-1041-8D49-7A6F9FA1449C}" destId="{2931CE8A-DDBB-1146-B051-3F2AFB6008F7}" srcOrd="0" destOrd="0" presId="urn:microsoft.com/office/officeart/2005/8/layout/lProcess2"/>
    <dgm:cxn modelId="{39B35E47-3BC2-614D-9D03-3DF5D1476B3C}" type="presOf" srcId="{286042BC-AF0D-B548-B887-20774AEDD079}" destId="{7BB16DAB-EE0E-2741-B5BE-FB84E5CB76EE}" srcOrd="0" destOrd="0" presId="urn:microsoft.com/office/officeart/2005/8/layout/lProcess2"/>
    <dgm:cxn modelId="{B359AF48-DD63-434B-B85F-5B70EA9D0565}" type="presOf" srcId="{01455BD6-26C6-AA4D-82E5-6B09ADD7A5DC}" destId="{3BDBD72D-765E-1742-B2CC-4DF445EFDF63}" srcOrd="0" destOrd="0" presId="urn:microsoft.com/office/officeart/2005/8/layout/lProcess2"/>
    <dgm:cxn modelId="{6EC6B462-5C47-F145-B498-5D58DFDF6CF4}" type="presOf" srcId="{EA5D4526-4821-E946-94D9-59AF01E15229}" destId="{FCBD8C24-1DD3-7449-BA39-BD5D6DF0A808}" srcOrd="0" destOrd="0" presId="urn:microsoft.com/office/officeart/2005/8/layout/lProcess2"/>
    <dgm:cxn modelId="{85560F7C-A580-534F-A48A-3CEF71B90C1E}" type="presOf" srcId="{21FFE686-8E7E-7140-9B72-1D4708F3E5BE}" destId="{B049738C-2F26-A046-937F-95B993D09AB0}" srcOrd="1" destOrd="0" presId="urn:microsoft.com/office/officeart/2005/8/layout/lProcess2"/>
    <dgm:cxn modelId="{7FA0C080-EF2A-9F41-B9D8-64F47E8676B5}" type="presOf" srcId="{21FFE686-8E7E-7140-9B72-1D4708F3E5BE}" destId="{F23AE880-3E3D-E848-B13D-7D318CF87D15}" srcOrd="0" destOrd="0" presId="urn:microsoft.com/office/officeart/2005/8/layout/lProcess2"/>
    <dgm:cxn modelId="{1DCB0B9D-374F-6A4E-AF84-9FF85743E446}" srcId="{AEC4D499-7C28-284B-A2D6-3F0F9234BB03}" destId="{21FFE686-8E7E-7140-9B72-1D4708F3E5BE}" srcOrd="1" destOrd="0" parTransId="{F54DF141-B50D-C048-8E09-E4275C26A9D0}" sibTransId="{936688B3-C69A-3B48-BA14-C76B2F8C8E49}"/>
    <dgm:cxn modelId="{9EE52DB2-8DCF-F445-B5B3-C7ED4668FC95}" type="presOf" srcId="{A1F06754-A7F2-C54C-B948-DE0CEADEEC39}" destId="{B07B25CD-6CA5-B047-BB8F-1BBC2A15E5B9}" srcOrd="0" destOrd="0" presId="urn:microsoft.com/office/officeart/2005/8/layout/lProcess2"/>
    <dgm:cxn modelId="{A67113DA-B138-7846-AFFC-6F603EB3B2BD}" srcId="{EA5D4526-4821-E946-94D9-59AF01E15229}" destId="{A1F06754-A7F2-C54C-B948-DE0CEADEEC39}" srcOrd="0" destOrd="0" parTransId="{B8AAA19D-28A1-EE47-AD7B-7714059D9468}" sibTransId="{43440776-4492-D34B-B2FE-C34B4C2E4E3F}"/>
    <dgm:cxn modelId="{02E070DE-5AAD-6F4D-B266-B591C543BEA1}" srcId="{286042BC-AF0D-B548-B887-20774AEDD079}" destId="{01455BD6-26C6-AA4D-82E5-6B09ADD7A5DC}" srcOrd="0" destOrd="0" parTransId="{7CB357E8-FC01-F842-9346-6B7500C65A2E}" sibTransId="{DE5B09D6-635B-5A48-878D-30BEF1228605}"/>
    <dgm:cxn modelId="{06E73907-8545-4D4D-B13A-BA4CBD264B20}" type="presParOf" srcId="{CB47729E-798D-2D40-A67A-5B66D591E151}" destId="{46375C26-D914-6343-A0E3-69DFFB044471}" srcOrd="0" destOrd="0" presId="urn:microsoft.com/office/officeart/2005/8/layout/lProcess2"/>
    <dgm:cxn modelId="{A93D1C4F-0128-B64D-AF0C-92E175D0D7D0}" type="presParOf" srcId="{46375C26-D914-6343-A0E3-69DFFB044471}" destId="{7BB16DAB-EE0E-2741-B5BE-FB84E5CB76EE}" srcOrd="0" destOrd="0" presId="urn:microsoft.com/office/officeart/2005/8/layout/lProcess2"/>
    <dgm:cxn modelId="{0D838FBF-AB05-2142-BFBA-093DF59733B5}" type="presParOf" srcId="{46375C26-D914-6343-A0E3-69DFFB044471}" destId="{CF5D0D46-2E33-024B-895A-B865199A32E9}" srcOrd="1" destOrd="0" presId="urn:microsoft.com/office/officeart/2005/8/layout/lProcess2"/>
    <dgm:cxn modelId="{C4D2A7EF-D2F7-D743-8EAB-1355B4442AA2}" type="presParOf" srcId="{46375C26-D914-6343-A0E3-69DFFB044471}" destId="{CEE0682E-D3CC-0F4E-9882-D853700E58F8}" srcOrd="2" destOrd="0" presId="urn:microsoft.com/office/officeart/2005/8/layout/lProcess2"/>
    <dgm:cxn modelId="{85DA01C7-C491-E84B-9B98-B962FC0D1F49}" type="presParOf" srcId="{CEE0682E-D3CC-0F4E-9882-D853700E58F8}" destId="{AD67A637-EA8E-474B-961D-3B1C685BCD25}" srcOrd="0" destOrd="0" presId="urn:microsoft.com/office/officeart/2005/8/layout/lProcess2"/>
    <dgm:cxn modelId="{43BA55C3-A845-9847-80F2-01A505F26FC5}" type="presParOf" srcId="{AD67A637-EA8E-474B-961D-3B1C685BCD25}" destId="{3BDBD72D-765E-1742-B2CC-4DF445EFDF63}" srcOrd="0" destOrd="0" presId="urn:microsoft.com/office/officeart/2005/8/layout/lProcess2"/>
    <dgm:cxn modelId="{7BB7DC82-A781-B443-9EA7-C261210D0D12}" type="presParOf" srcId="{CB47729E-798D-2D40-A67A-5B66D591E151}" destId="{D84E0A99-0D26-A84F-A808-7C308A4C528E}" srcOrd="1" destOrd="0" presId="urn:microsoft.com/office/officeart/2005/8/layout/lProcess2"/>
    <dgm:cxn modelId="{CBE51A83-3C11-4541-BEA3-B85D4AA517C7}" type="presParOf" srcId="{CB47729E-798D-2D40-A67A-5B66D591E151}" destId="{2CEDCDAD-F253-9A47-BDD4-9A625E90AE2C}" srcOrd="2" destOrd="0" presId="urn:microsoft.com/office/officeart/2005/8/layout/lProcess2"/>
    <dgm:cxn modelId="{D9C92E46-BC3E-7740-AE87-2B3B983BDF84}" type="presParOf" srcId="{2CEDCDAD-F253-9A47-BDD4-9A625E90AE2C}" destId="{F23AE880-3E3D-E848-B13D-7D318CF87D15}" srcOrd="0" destOrd="0" presId="urn:microsoft.com/office/officeart/2005/8/layout/lProcess2"/>
    <dgm:cxn modelId="{E729841D-93E8-B042-A25C-180830FDE92D}" type="presParOf" srcId="{2CEDCDAD-F253-9A47-BDD4-9A625E90AE2C}" destId="{B049738C-2F26-A046-937F-95B993D09AB0}" srcOrd="1" destOrd="0" presId="urn:microsoft.com/office/officeart/2005/8/layout/lProcess2"/>
    <dgm:cxn modelId="{2FE3A45D-1D22-1A49-9FDF-37D370036265}" type="presParOf" srcId="{2CEDCDAD-F253-9A47-BDD4-9A625E90AE2C}" destId="{667B28C1-C779-5E4E-9E8C-40F6668AF491}" srcOrd="2" destOrd="0" presId="urn:microsoft.com/office/officeart/2005/8/layout/lProcess2"/>
    <dgm:cxn modelId="{38A1AB38-7BCF-654F-8603-23FF4CE571A9}" type="presParOf" srcId="{667B28C1-C779-5E4E-9E8C-40F6668AF491}" destId="{4E1299CA-8F6B-BD42-865F-C807C4C3A1E5}" srcOrd="0" destOrd="0" presId="urn:microsoft.com/office/officeart/2005/8/layout/lProcess2"/>
    <dgm:cxn modelId="{CDDA0099-9DD3-2C49-8A15-0FC3078AE25B}" type="presParOf" srcId="{4E1299CA-8F6B-BD42-865F-C807C4C3A1E5}" destId="{2931CE8A-DDBB-1146-B051-3F2AFB6008F7}" srcOrd="0" destOrd="0" presId="urn:microsoft.com/office/officeart/2005/8/layout/lProcess2"/>
    <dgm:cxn modelId="{85D0811C-0768-544A-9B8C-0389B9935A9D}" type="presParOf" srcId="{CB47729E-798D-2D40-A67A-5B66D591E151}" destId="{0417701F-FF00-0240-A861-3218C1BDFF0A}" srcOrd="3" destOrd="0" presId="urn:microsoft.com/office/officeart/2005/8/layout/lProcess2"/>
    <dgm:cxn modelId="{028CF931-30C4-8A4D-9D20-76CB1A517930}" type="presParOf" srcId="{CB47729E-798D-2D40-A67A-5B66D591E151}" destId="{5E276D10-0E4E-CF4C-8353-4A5E08E06294}" srcOrd="4" destOrd="0" presId="urn:microsoft.com/office/officeart/2005/8/layout/lProcess2"/>
    <dgm:cxn modelId="{B014B1F7-BF81-7149-BE58-A10E1D4638EB}" type="presParOf" srcId="{5E276D10-0E4E-CF4C-8353-4A5E08E06294}" destId="{FCBD8C24-1DD3-7449-BA39-BD5D6DF0A808}" srcOrd="0" destOrd="0" presId="urn:microsoft.com/office/officeart/2005/8/layout/lProcess2"/>
    <dgm:cxn modelId="{3676C0E3-E24F-F24D-B2B1-8C4B53B52712}" type="presParOf" srcId="{5E276D10-0E4E-CF4C-8353-4A5E08E06294}" destId="{CCCE4072-8149-1645-BBA9-355491EDC773}" srcOrd="1" destOrd="0" presId="urn:microsoft.com/office/officeart/2005/8/layout/lProcess2"/>
    <dgm:cxn modelId="{D57333D5-6A0E-1A48-B61E-964057AECBA9}" type="presParOf" srcId="{5E276D10-0E4E-CF4C-8353-4A5E08E06294}" destId="{A04A43DD-40BC-6C4E-B554-53C67302DF13}" srcOrd="2" destOrd="0" presId="urn:microsoft.com/office/officeart/2005/8/layout/lProcess2"/>
    <dgm:cxn modelId="{1A933FE5-0E6B-BC43-B4E7-E63A45D53490}" type="presParOf" srcId="{A04A43DD-40BC-6C4E-B554-53C67302DF13}" destId="{773BA91A-1A49-D742-8BAD-7CAD5EEFAE3E}" srcOrd="0" destOrd="0" presId="urn:microsoft.com/office/officeart/2005/8/layout/lProcess2"/>
    <dgm:cxn modelId="{7BDF5626-870F-DD4C-94B8-34DC111CEFF4}" type="presParOf" srcId="{773BA91A-1A49-D742-8BAD-7CAD5EEFAE3E}" destId="{B07B25CD-6CA5-B047-BB8F-1BBC2A15E5B9}"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7AD366D-C761-4EF8-8A2E-D050BDF519E2}"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7F341CF1-E25A-43C1-9FCE-B8B0C5C8D818}">
      <dgm:prSet custT="1"/>
      <dgm:spPr/>
      <dgm:t>
        <a:bodyPr/>
        <a:lstStyle/>
        <a:p>
          <a:pPr>
            <a:lnSpc>
              <a:spcPct val="100000"/>
            </a:lnSpc>
            <a:defRPr cap="all"/>
          </a:pPr>
          <a:r>
            <a:rPr lang="en-US" sz="1600" dirty="0"/>
            <a:t>AI utilizes machine learning (ML) techniques, such as convolutional neural networks (CNN) and natural language processing (NLP), to develop personalized treatment plans that incorporate genetic profiles, medical histories, and lifestyle factors</a:t>
          </a:r>
        </a:p>
      </dgm:t>
    </dgm:pt>
    <dgm:pt modelId="{A64D6B3B-46B7-46C2-91DC-3F33A63360BE}" type="parTrans" cxnId="{C440B17B-EE84-457A-A90C-CF9F43C9C6D4}">
      <dgm:prSet/>
      <dgm:spPr/>
      <dgm:t>
        <a:bodyPr/>
        <a:lstStyle/>
        <a:p>
          <a:endParaRPr lang="en-US"/>
        </a:p>
      </dgm:t>
    </dgm:pt>
    <dgm:pt modelId="{4F37073B-B28F-4125-A9DA-BE405FF7CBA0}" type="sibTrans" cxnId="{C440B17B-EE84-457A-A90C-CF9F43C9C6D4}">
      <dgm:prSet/>
      <dgm:spPr/>
      <dgm:t>
        <a:bodyPr/>
        <a:lstStyle/>
        <a:p>
          <a:endParaRPr lang="en-US"/>
        </a:p>
      </dgm:t>
    </dgm:pt>
    <dgm:pt modelId="{FED7BE8B-4F4C-43F0-B534-0DD4C4AF0F59}">
      <dgm:prSet custT="1"/>
      <dgm:spPr/>
      <dgm:t>
        <a:bodyPr/>
        <a:lstStyle/>
        <a:p>
          <a:pPr>
            <a:lnSpc>
              <a:spcPct val="100000"/>
            </a:lnSpc>
            <a:defRPr cap="all"/>
          </a:pPr>
          <a:r>
            <a:rPr lang="en-US" sz="1600" dirty="0"/>
            <a:t>AI enhances diagnosis by analyzing medical images and lab results, identifying patterns to improve accuracy By examining large datasets. AI  tailors therapies to individual patients </a:t>
          </a:r>
        </a:p>
      </dgm:t>
    </dgm:pt>
    <dgm:pt modelId="{B4459AA0-DA9B-4C52-9BD6-EAD1DCE289CD}" type="parTrans" cxnId="{F7416321-D4FC-4797-B617-EDD9D3BB8C70}">
      <dgm:prSet/>
      <dgm:spPr/>
      <dgm:t>
        <a:bodyPr/>
        <a:lstStyle/>
        <a:p>
          <a:endParaRPr lang="en-US"/>
        </a:p>
      </dgm:t>
    </dgm:pt>
    <dgm:pt modelId="{A8894729-F4EA-4C7F-A97E-DD0019385277}" type="sibTrans" cxnId="{F7416321-D4FC-4797-B617-EDD9D3BB8C70}">
      <dgm:prSet/>
      <dgm:spPr/>
      <dgm:t>
        <a:bodyPr/>
        <a:lstStyle/>
        <a:p>
          <a:endParaRPr lang="en-US"/>
        </a:p>
      </dgm:t>
    </dgm:pt>
    <dgm:pt modelId="{EA43E6AD-2583-4A75-A0A5-1DDE56F3723B}">
      <dgm:prSet custT="1"/>
      <dgm:spPr/>
      <dgm:t>
        <a:bodyPr/>
        <a:lstStyle/>
        <a:p>
          <a:pPr>
            <a:lnSpc>
              <a:spcPct val="100000"/>
            </a:lnSpc>
            <a:defRPr cap="all"/>
          </a:pPr>
          <a:r>
            <a:rPr lang="en-US" sz="1600" dirty="0"/>
            <a:t>Watson for Genomics (</a:t>
          </a:r>
          <a:r>
            <a:rPr lang="en-US" sz="1600" dirty="0" err="1"/>
            <a:t>WfG</a:t>
          </a:r>
          <a:r>
            <a:rPr lang="en-US" sz="1600" dirty="0"/>
            <a:t>) utilizes precision oncology to analyze tumor genomic data, identifying cancer-driving mutations and providing oncologists with tailored, evidence-based treatment options. </a:t>
          </a:r>
        </a:p>
      </dgm:t>
    </dgm:pt>
    <dgm:pt modelId="{EA321078-777F-410E-B6D4-39BF5357BE62}" type="parTrans" cxnId="{EDC5B9DB-833E-43FD-A026-0F353A756085}">
      <dgm:prSet/>
      <dgm:spPr/>
      <dgm:t>
        <a:bodyPr/>
        <a:lstStyle/>
        <a:p>
          <a:endParaRPr lang="en-US"/>
        </a:p>
      </dgm:t>
    </dgm:pt>
    <dgm:pt modelId="{B13A3C42-11AB-4648-B8AE-A93F1E8DB435}" type="sibTrans" cxnId="{EDC5B9DB-833E-43FD-A026-0F353A756085}">
      <dgm:prSet/>
      <dgm:spPr/>
      <dgm:t>
        <a:bodyPr/>
        <a:lstStyle/>
        <a:p>
          <a:endParaRPr lang="en-US"/>
        </a:p>
      </dgm:t>
    </dgm:pt>
    <dgm:pt modelId="{EC4DE2A6-7F25-475C-BA3B-7B02DDF42B91}">
      <dgm:prSet custT="1"/>
      <dgm:spPr/>
      <dgm:t>
        <a:bodyPr/>
        <a:lstStyle/>
        <a:p>
          <a:pPr>
            <a:lnSpc>
              <a:spcPct val="100000"/>
            </a:lnSpc>
            <a:defRPr cap="all"/>
          </a:pPr>
          <a:r>
            <a:rPr lang="en-US" sz="1600" i="1" dirty="0"/>
            <a:t>Watson for Oncology (</a:t>
          </a:r>
          <a:r>
            <a:rPr lang="en-US" sz="1600" i="1" dirty="0" err="1"/>
            <a:t>WfO</a:t>
          </a:r>
          <a:r>
            <a:rPr lang="en-US" sz="1600" i="1" dirty="0"/>
            <a:t>) </a:t>
          </a:r>
          <a:r>
            <a:rPr lang="en-US" sz="1600" dirty="0"/>
            <a:t>integrates patient data with medical literature for informed treatment recommendations.</a:t>
          </a:r>
        </a:p>
      </dgm:t>
    </dgm:pt>
    <dgm:pt modelId="{4BCBC850-60AF-43DE-B327-ECB96F6FAA16}" type="parTrans" cxnId="{72C7BE03-1753-4261-B1D3-5846D9521F79}">
      <dgm:prSet/>
      <dgm:spPr/>
      <dgm:t>
        <a:bodyPr/>
        <a:lstStyle/>
        <a:p>
          <a:endParaRPr lang="en-US"/>
        </a:p>
      </dgm:t>
    </dgm:pt>
    <dgm:pt modelId="{2E19B23B-3439-4DC4-954C-0AF8FCAC02C2}" type="sibTrans" cxnId="{72C7BE03-1753-4261-B1D3-5846D9521F79}">
      <dgm:prSet/>
      <dgm:spPr/>
      <dgm:t>
        <a:bodyPr/>
        <a:lstStyle/>
        <a:p>
          <a:endParaRPr lang="en-US"/>
        </a:p>
      </dgm:t>
    </dgm:pt>
    <dgm:pt modelId="{53C089A0-8EAE-4250-9837-81EA50276E95}" type="pres">
      <dgm:prSet presAssocID="{57AD366D-C761-4EF8-8A2E-D050BDF519E2}" presName="root" presStyleCnt="0">
        <dgm:presLayoutVars>
          <dgm:dir/>
          <dgm:resizeHandles val="exact"/>
        </dgm:presLayoutVars>
      </dgm:prSet>
      <dgm:spPr/>
    </dgm:pt>
    <dgm:pt modelId="{7131B9CB-F7F5-42EB-A6F2-A9B45F56A269}" type="pres">
      <dgm:prSet presAssocID="{7F341CF1-E25A-43C1-9FCE-B8B0C5C8D818}" presName="compNode" presStyleCnt="0"/>
      <dgm:spPr/>
    </dgm:pt>
    <dgm:pt modelId="{4651C4F7-7BFD-4D5B-B5FE-516206D9C5BC}" type="pres">
      <dgm:prSet presAssocID="{7F341CF1-E25A-43C1-9FCE-B8B0C5C8D818}" presName="iconBgRect" presStyleLbl="bgShp" presStyleIdx="0" presStyleCnt="4"/>
      <dgm:spPr/>
    </dgm:pt>
    <dgm:pt modelId="{6976288C-127E-4DC5-92F9-04D1E1ECF29A}" type="pres">
      <dgm:prSet presAssocID="{7F341CF1-E25A-43C1-9FCE-B8B0C5C8D818}" presName="iconRect" presStyleLbl="node1" presStyleIdx="0" presStyleCnt="4" custScaleX="276362" custScaleY="170293" custLinFactNeighborX="-15440" custLinFactNeighborY="-23149"/>
      <dgm:spPr>
        <a:blipFill rotWithShape="1">
          <a:blip xmlns:r="http://schemas.openxmlformats.org/officeDocument/2006/relationships" r:embed="rId1"/>
          <a:srcRect/>
          <a:stretch>
            <a:fillRect l="-16000" r="-16000"/>
          </a:stretch>
        </a:blipFill>
      </dgm:spPr>
      <dgm:extLst>
        <a:ext uri="{E40237B7-FDA0-4F09-8148-C483321AD2D9}">
          <dgm14:cNvPr xmlns:dgm14="http://schemas.microsoft.com/office/drawing/2010/diagram" id="0" name="" descr="Robot"/>
        </a:ext>
      </dgm:extLst>
    </dgm:pt>
    <dgm:pt modelId="{29B0C480-6411-4E78-8F6F-80366E776AEB}" type="pres">
      <dgm:prSet presAssocID="{7F341CF1-E25A-43C1-9FCE-B8B0C5C8D818}" presName="spaceRect" presStyleCnt="0"/>
      <dgm:spPr/>
    </dgm:pt>
    <dgm:pt modelId="{662EC96F-00F3-487A-857F-D84FB3D44DFC}" type="pres">
      <dgm:prSet presAssocID="{7F341CF1-E25A-43C1-9FCE-B8B0C5C8D818}" presName="textRect" presStyleLbl="revTx" presStyleIdx="0" presStyleCnt="4" custScaleX="177019" custScaleY="109536" custLinFactNeighborX="4523" custLinFactNeighborY="-40177">
        <dgm:presLayoutVars>
          <dgm:chMax val="1"/>
          <dgm:chPref val="1"/>
        </dgm:presLayoutVars>
      </dgm:prSet>
      <dgm:spPr/>
    </dgm:pt>
    <dgm:pt modelId="{80CADD75-3B25-413D-97A7-218DD06B4C77}" type="pres">
      <dgm:prSet presAssocID="{4F37073B-B28F-4125-A9DA-BE405FF7CBA0}" presName="sibTrans" presStyleCnt="0"/>
      <dgm:spPr/>
    </dgm:pt>
    <dgm:pt modelId="{201AC32B-DF55-4E9C-B47B-E6B73DB5ABF8}" type="pres">
      <dgm:prSet presAssocID="{FED7BE8B-4F4C-43F0-B534-0DD4C4AF0F59}" presName="compNode" presStyleCnt="0"/>
      <dgm:spPr/>
    </dgm:pt>
    <dgm:pt modelId="{D1201509-502C-4A95-B635-4B3EC9F88707}" type="pres">
      <dgm:prSet presAssocID="{FED7BE8B-4F4C-43F0-B534-0DD4C4AF0F59}" presName="iconBgRect" presStyleLbl="bgShp" presStyleIdx="1" presStyleCnt="4" custLinFactNeighborX="3544" custLinFactNeighborY="-1997"/>
      <dgm:spPr/>
    </dgm:pt>
    <dgm:pt modelId="{4D3EDC18-067F-4644-BEA5-27C53D6DA57D}" type="pres">
      <dgm:prSet presAssocID="{FED7BE8B-4F4C-43F0-B534-0DD4C4AF0F59}" presName="icon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Statistics"/>
        </a:ext>
      </dgm:extLst>
    </dgm:pt>
    <dgm:pt modelId="{4BD7ABB9-7F56-478D-8E4F-AC86E846DA33}" type="pres">
      <dgm:prSet presAssocID="{FED7BE8B-4F4C-43F0-B534-0DD4C4AF0F59}" presName="spaceRect" presStyleCnt="0"/>
      <dgm:spPr/>
    </dgm:pt>
    <dgm:pt modelId="{D2DDE675-0EBF-4B55-A624-3580218DE0CE}" type="pres">
      <dgm:prSet presAssocID="{FED7BE8B-4F4C-43F0-B534-0DD4C4AF0F59}" presName="textRect" presStyleLbl="revTx" presStyleIdx="1" presStyleCnt="4" custScaleX="143573" custLinFactNeighborX="-9265" custLinFactNeighborY="-37475">
        <dgm:presLayoutVars>
          <dgm:chMax val="1"/>
          <dgm:chPref val="1"/>
        </dgm:presLayoutVars>
      </dgm:prSet>
      <dgm:spPr/>
    </dgm:pt>
    <dgm:pt modelId="{513C651E-B952-455B-9D36-490911E60BA1}" type="pres">
      <dgm:prSet presAssocID="{A8894729-F4EA-4C7F-A97E-DD0019385277}" presName="sibTrans" presStyleCnt="0"/>
      <dgm:spPr/>
    </dgm:pt>
    <dgm:pt modelId="{D9D527C6-EC1D-4CE0-BE3C-8234FB495608}" type="pres">
      <dgm:prSet presAssocID="{EA43E6AD-2583-4A75-A0A5-1DDE56F3723B}" presName="compNode" presStyleCnt="0"/>
      <dgm:spPr/>
    </dgm:pt>
    <dgm:pt modelId="{9F822F1A-C4E2-4D40-9147-7F9229885ADB}" type="pres">
      <dgm:prSet presAssocID="{EA43E6AD-2583-4A75-A0A5-1DDE56F3723B}" presName="iconBgRect" presStyleLbl="bgShp" presStyleIdx="2" presStyleCnt="4"/>
      <dgm:spPr/>
    </dgm:pt>
    <dgm:pt modelId="{E5A9E244-36AB-469F-B7AB-1B8D590B1038}" type="pres">
      <dgm:prSet presAssocID="{EA43E6AD-2583-4A75-A0A5-1DDE56F3723B}" presName="iconRect" presStyleLbl="node1" presStyleIdx="2"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DNA"/>
        </a:ext>
      </dgm:extLst>
    </dgm:pt>
    <dgm:pt modelId="{A3DBEEC3-998A-4978-99EF-AC00E406B66E}" type="pres">
      <dgm:prSet presAssocID="{EA43E6AD-2583-4A75-A0A5-1DDE56F3723B}" presName="spaceRect" presStyleCnt="0"/>
      <dgm:spPr/>
    </dgm:pt>
    <dgm:pt modelId="{BB1DAEE3-67F1-4EAF-9893-280C5F7C9CD4}" type="pres">
      <dgm:prSet presAssocID="{EA43E6AD-2583-4A75-A0A5-1DDE56F3723B}" presName="textRect" presStyleLbl="revTx" presStyleIdx="2" presStyleCnt="4" custScaleX="138899" custScaleY="107816" custLinFactNeighborX="-922" custLinFactNeighborY="-22617">
        <dgm:presLayoutVars>
          <dgm:chMax val="1"/>
          <dgm:chPref val="1"/>
        </dgm:presLayoutVars>
      </dgm:prSet>
      <dgm:spPr/>
    </dgm:pt>
    <dgm:pt modelId="{7A8DD1E5-1E0F-4BC1-A0BB-EF58AB3C1BE6}" type="pres">
      <dgm:prSet presAssocID="{B13A3C42-11AB-4648-B8AE-A93F1E8DB435}" presName="sibTrans" presStyleCnt="0"/>
      <dgm:spPr/>
    </dgm:pt>
    <dgm:pt modelId="{BBE1B705-F1E5-4DFC-82D6-7C0E595F6C43}" type="pres">
      <dgm:prSet presAssocID="{EC4DE2A6-7F25-475C-BA3B-7B02DDF42B91}" presName="compNode" presStyleCnt="0"/>
      <dgm:spPr/>
    </dgm:pt>
    <dgm:pt modelId="{7FA3795A-F761-45E8-ADA0-79B46D5093B5}" type="pres">
      <dgm:prSet presAssocID="{EC4DE2A6-7F25-475C-BA3B-7B02DDF42B91}" presName="iconBgRect" presStyleLbl="bgShp" presStyleIdx="3" presStyleCnt="4"/>
      <dgm:spPr/>
    </dgm:pt>
    <dgm:pt modelId="{8E42FE53-644D-4F7C-9A12-0633852E2048}" type="pres">
      <dgm:prSet presAssocID="{EC4DE2A6-7F25-475C-BA3B-7B02DDF42B91}" presName="iconRect" presStyleLbl="node1" presStyleIdx="3"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Hospital"/>
        </a:ext>
      </dgm:extLst>
    </dgm:pt>
    <dgm:pt modelId="{F949C7FE-3F3A-479A-A0E2-70551DAAC11E}" type="pres">
      <dgm:prSet presAssocID="{EC4DE2A6-7F25-475C-BA3B-7B02DDF42B91}" presName="spaceRect" presStyleCnt="0"/>
      <dgm:spPr/>
    </dgm:pt>
    <dgm:pt modelId="{B4A57BCC-998F-4B78-82AC-224A10E17AB4}" type="pres">
      <dgm:prSet presAssocID="{EC4DE2A6-7F25-475C-BA3B-7B02DDF42B91}" presName="textRect" presStyleLbl="revTx" presStyleIdx="3" presStyleCnt="4" custScaleX="112157" custScaleY="85122" custLinFactNeighborX="6650" custLinFactNeighborY="-34584">
        <dgm:presLayoutVars>
          <dgm:chMax val="1"/>
          <dgm:chPref val="1"/>
        </dgm:presLayoutVars>
      </dgm:prSet>
      <dgm:spPr/>
    </dgm:pt>
  </dgm:ptLst>
  <dgm:cxnLst>
    <dgm:cxn modelId="{72C7BE03-1753-4261-B1D3-5846D9521F79}" srcId="{57AD366D-C761-4EF8-8A2E-D050BDF519E2}" destId="{EC4DE2A6-7F25-475C-BA3B-7B02DDF42B91}" srcOrd="3" destOrd="0" parTransId="{4BCBC850-60AF-43DE-B327-ECB96F6FAA16}" sibTransId="{2E19B23B-3439-4DC4-954C-0AF8FCAC02C2}"/>
    <dgm:cxn modelId="{24A5A91C-5274-4ED2-97C3-E35DA948BF46}" type="presOf" srcId="{EA43E6AD-2583-4A75-A0A5-1DDE56F3723B}" destId="{BB1DAEE3-67F1-4EAF-9893-280C5F7C9CD4}" srcOrd="0" destOrd="0" presId="urn:microsoft.com/office/officeart/2018/5/layout/IconCircleLabelList"/>
    <dgm:cxn modelId="{F7416321-D4FC-4797-B617-EDD9D3BB8C70}" srcId="{57AD366D-C761-4EF8-8A2E-D050BDF519E2}" destId="{FED7BE8B-4F4C-43F0-B534-0DD4C4AF0F59}" srcOrd="1" destOrd="0" parTransId="{B4459AA0-DA9B-4C52-9BD6-EAD1DCE289CD}" sibTransId="{A8894729-F4EA-4C7F-A97E-DD0019385277}"/>
    <dgm:cxn modelId="{29B16622-A771-40D0-A9B6-F856259DA103}" type="presOf" srcId="{57AD366D-C761-4EF8-8A2E-D050BDF519E2}" destId="{53C089A0-8EAE-4250-9837-81EA50276E95}" srcOrd="0" destOrd="0" presId="urn:microsoft.com/office/officeart/2018/5/layout/IconCircleLabelList"/>
    <dgm:cxn modelId="{C440B17B-EE84-457A-A90C-CF9F43C9C6D4}" srcId="{57AD366D-C761-4EF8-8A2E-D050BDF519E2}" destId="{7F341CF1-E25A-43C1-9FCE-B8B0C5C8D818}" srcOrd="0" destOrd="0" parTransId="{A64D6B3B-46B7-46C2-91DC-3F33A63360BE}" sibTransId="{4F37073B-B28F-4125-A9DA-BE405FF7CBA0}"/>
    <dgm:cxn modelId="{D2D82CBF-2086-4775-AE39-E4B8ADED9B9A}" type="presOf" srcId="{EC4DE2A6-7F25-475C-BA3B-7B02DDF42B91}" destId="{B4A57BCC-998F-4B78-82AC-224A10E17AB4}" srcOrd="0" destOrd="0" presId="urn:microsoft.com/office/officeart/2018/5/layout/IconCircleLabelList"/>
    <dgm:cxn modelId="{0D2E9FD7-3E84-46EC-8978-AA1C80048EFA}" type="presOf" srcId="{7F341CF1-E25A-43C1-9FCE-B8B0C5C8D818}" destId="{662EC96F-00F3-487A-857F-D84FB3D44DFC}" srcOrd="0" destOrd="0" presId="urn:microsoft.com/office/officeart/2018/5/layout/IconCircleLabelList"/>
    <dgm:cxn modelId="{EDC5B9DB-833E-43FD-A026-0F353A756085}" srcId="{57AD366D-C761-4EF8-8A2E-D050BDF519E2}" destId="{EA43E6AD-2583-4A75-A0A5-1DDE56F3723B}" srcOrd="2" destOrd="0" parTransId="{EA321078-777F-410E-B6D4-39BF5357BE62}" sibTransId="{B13A3C42-11AB-4648-B8AE-A93F1E8DB435}"/>
    <dgm:cxn modelId="{93642BFA-0BBA-4061-B947-325DDB318FB7}" type="presOf" srcId="{FED7BE8B-4F4C-43F0-B534-0DD4C4AF0F59}" destId="{D2DDE675-0EBF-4B55-A624-3580218DE0CE}" srcOrd="0" destOrd="0" presId="urn:microsoft.com/office/officeart/2018/5/layout/IconCircleLabelList"/>
    <dgm:cxn modelId="{3B015F02-788A-46B3-A00C-D4A416095AE8}" type="presParOf" srcId="{53C089A0-8EAE-4250-9837-81EA50276E95}" destId="{7131B9CB-F7F5-42EB-A6F2-A9B45F56A269}" srcOrd="0" destOrd="0" presId="urn:microsoft.com/office/officeart/2018/5/layout/IconCircleLabelList"/>
    <dgm:cxn modelId="{A4371E2A-54F5-4E4C-A9EE-C7F25CFF1881}" type="presParOf" srcId="{7131B9CB-F7F5-42EB-A6F2-A9B45F56A269}" destId="{4651C4F7-7BFD-4D5B-B5FE-516206D9C5BC}" srcOrd="0" destOrd="0" presId="urn:microsoft.com/office/officeart/2018/5/layout/IconCircleLabelList"/>
    <dgm:cxn modelId="{A2749A1E-6104-4BC9-9F7E-B6CADA667DD0}" type="presParOf" srcId="{7131B9CB-F7F5-42EB-A6F2-A9B45F56A269}" destId="{6976288C-127E-4DC5-92F9-04D1E1ECF29A}" srcOrd="1" destOrd="0" presId="urn:microsoft.com/office/officeart/2018/5/layout/IconCircleLabelList"/>
    <dgm:cxn modelId="{BD3F5629-82EB-4988-8663-6665D18702AE}" type="presParOf" srcId="{7131B9CB-F7F5-42EB-A6F2-A9B45F56A269}" destId="{29B0C480-6411-4E78-8F6F-80366E776AEB}" srcOrd="2" destOrd="0" presId="urn:microsoft.com/office/officeart/2018/5/layout/IconCircleLabelList"/>
    <dgm:cxn modelId="{D6628E72-504B-4CDF-A5CE-B15BDFEF2628}" type="presParOf" srcId="{7131B9CB-F7F5-42EB-A6F2-A9B45F56A269}" destId="{662EC96F-00F3-487A-857F-D84FB3D44DFC}" srcOrd="3" destOrd="0" presId="urn:microsoft.com/office/officeart/2018/5/layout/IconCircleLabelList"/>
    <dgm:cxn modelId="{CE0F2181-C326-4C02-96AC-097849FB809A}" type="presParOf" srcId="{53C089A0-8EAE-4250-9837-81EA50276E95}" destId="{80CADD75-3B25-413D-97A7-218DD06B4C77}" srcOrd="1" destOrd="0" presId="urn:microsoft.com/office/officeart/2018/5/layout/IconCircleLabelList"/>
    <dgm:cxn modelId="{ED30DBF6-CC70-43AE-A6FB-28F01E7C09EF}" type="presParOf" srcId="{53C089A0-8EAE-4250-9837-81EA50276E95}" destId="{201AC32B-DF55-4E9C-B47B-E6B73DB5ABF8}" srcOrd="2" destOrd="0" presId="urn:microsoft.com/office/officeart/2018/5/layout/IconCircleLabelList"/>
    <dgm:cxn modelId="{2C8AE713-A0AB-4933-B9B8-8DE29585C36D}" type="presParOf" srcId="{201AC32B-DF55-4E9C-B47B-E6B73DB5ABF8}" destId="{D1201509-502C-4A95-B635-4B3EC9F88707}" srcOrd="0" destOrd="0" presId="urn:microsoft.com/office/officeart/2018/5/layout/IconCircleLabelList"/>
    <dgm:cxn modelId="{28EFDE88-C317-43FB-A177-B22CD97CA27B}" type="presParOf" srcId="{201AC32B-DF55-4E9C-B47B-E6B73DB5ABF8}" destId="{4D3EDC18-067F-4644-BEA5-27C53D6DA57D}" srcOrd="1" destOrd="0" presId="urn:microsoft.com/office/officeart/2018/5/layout/IconCircleLabelList"/>
    <dgm:cxn modelId="{799CD63C-B224-4D6D-83BC-7D500A526F5C}" type="presParOf" srcId="{201AC32B-DF55-4E9C-B47B-E6B73DB5ABF8}" destId="{4BD7ABB9-7F56-478D-8E4F-AC86E846DA33}" srcOrd="2" destOrd="0" presId="urn:microsoft.com/office/officeart/2018/5/layout/IconCircleLabelList"/>
    <dgm:cxn modelId="{754CD6A9-FA86-43CE-A018-345FF074EE62}" type="presParOf" srcId="{201AC32B-DF55-4E9C-B47B-E6B73DB5ABF8}" destId="{D2DDE675-0EBF-4B55-A624-3580218DE0CE}" srcOrd="3" destOrd="0" presId="urn:microsoft.com/office/officeart/2018/5/layout/IconCircleLabelList"/>
    <dgm:cxn modelId="{78C28D77-2899-4AAD-92D8-B2F6900C6124}" type="presParOf" srcId="{53C089A0-8EAE-4250-9837-81EA50276E95}" destId="{513C651E-B952-455B-9D36-490911E60BA1}" srcOrd="3" destOrd="0" presId="urn:microsoft.com/office/officeart/2018/5/layout/IconCircleLabelList"/>
    <dgm:cxn modelId="{9064CA37-5ABC-4548-9260-564755032B63}" type="presParOf" srcId="{53C089A0-8EAE-4250-9837-81EA50276E95}" destId="{D9D527C6-EC1D-4CE0-BE3C-8234FB495608}" srcOrd="4" destOrd="0" presId="urn:microsoft.com/office/officeart/2018/5/layout/IconCircleLabelList"/>
    <dgm:cxn modelId="{09DCE130-FB8C-4C5B-B72C-38DD63067A14}" type="presParOf" srcId="{D9D527C6-EC1D-4CE0-BE3C-8234FB495608}" destId="{9F822F1A-C4E2-4D40-9147-7F9229885ADB}" srcOrd="0" destOrd="0" presId="urn:microsoft.com/office/officeart/2018/5/layout/IconCircleLabelList"/>
    <dgm:cxn modelId="{BEDD8865-B3BE-4F48-8D5F-1D759989C17F}" type="presParOf" srcId="{D9D527C6-EC1D-4CE0-BE3C-8234FB495608}" destId="{E5A9E244-36AB-469F-B7AB-1B8D590B1038}" srcOrd="1" destOrd="0" presId="urn:microsoft.com/office/officeart/2018/5/layout/IconCircleLabelList"/>
    <dgm:cxn modelId="{6EDAA9EE-6AF3-43DB-A832-25341BAC0563}" type="presParOf" srcId="{D9D527C6-EC1D-4CE0-BE3C-8234FB495608}" destId="{A3DBEEC3-998A-4978-99EF-AC00E406B66E}" srcOrd="2" destOrd="0" presId="urn:microsoft.com/office/officeart/2018/5/layout/IconCircleLabelList"/>
    <dgm:cxn modelId="{E854FEC4-69B7-4738-A5C7-9AB43758012D}" type="presParOf" srcId="{D9D527C6-EC1D-4CE0-BE3C-8234FB495608}" destId="{BB1DAEE3-67F1-4EAF-9893-280C5F7C9CD4}" srcOrd="3" destOrd="0" presId="urn:microsoft.com/office/officeart/2018/5/layout/IconCircleLabelList"/>
    <dgm:cxn modelId="{1DF29B1C-DDDC-4C1D-AA19-CF2D718380C5}" type="presParOf" srcId="{53C089A0-8EAE-4250-9837-81EA50276E95}" destId="{7A8DD1E5-1E0F-4BC1-A0BB-EF58AB3C1BE6}" srcOrd="5" destOrd="0" presId="urn:microsoft.com/office/officeart/2018/5/layout/IconCircleLabelList"/>
    <dgm:cxn modelId="{4D5A5EA9-635C-4146-9163-1A0C6724737E}" type="presParOf" srcId="{53C089A0-8EAE-4250-9837-81EA50276E95}" destId="{BBE1B705-F1E5-4DFC-82D6-7C0E595F6C43}" srcOrd="6" destOrd="0" presId="urn:microsoft.com/office/officeart/2018/5/layout/IconCircleLabelList"/>
    <dgm:cxn modelId="{2F30C128-CC07-4760-BA21-D4076CA0804D}" type="presParOf" srcId="{BBE1B705-F1E5-4DFC-82D6-7C0E595F6C43}" destId="{7FA3795A-F761-45E8-ADA0-79B46D5093B5}" srcOrd="0" destOrd="0" presId="urn:microsoft.com/office/officeart/2018/5/layout/IconCircleLabelList"/>
    <dgm:cxn modelId="{AAA8A063-3D21-4241-92A1-E52DC5DB9090}" type="presParOf" srcId="{BBE1B705-F1E5-4DFC-82D6-7C0E595F6C43}" destId="{8E42FE53-644D-4F7C-9A12-0633852E2048}" srcOrd="1" destOrd="0" presId="urn:microsoft.com/office/officeart/2018/5/layout/IconCircleLabelList"/>
    <dgm:cxn modelId="{297F284C-9EF5-40BD-B2DB-FEF85BC7DE3A}" type="presParOf" srcId="{BBE1B705-F1E5-4DFC-82D6-7C0E595F6C43}" destId="{F949C7FE-3F3A-479A-A0E2-70551DAAC11E}" srcOrd="2" destOrd="0" presId="urn:microsoft.com/office/officeart/2018/5/layout/IconCircleLabelList"/>
    <dgm:cxn modelId="{BC69BC4A-FC31-4216-A8AD-9A7E9A6AE665}" type="presParOf" srcId="{BBE1B705-F1E5-4DFC-82D6-7C0E595F6C43}" destId="{B4A57BCC-998F-4B78-82AC-224A10E17AB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66E7A5C-31F9-449B-A64C-CA006F35A0D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F84DE18-9E76-4DF3-ABE8-1B2383848B50}">
      <dgm:prSet custT="1"/>
      <dgm:spPr/>
      <dgm:t>
        <a:bodyPr/>
        <a:lstStyle/>
        <a:p>
          <a:pPr>
            <a:lnSpc>
              <a:spcPct val="100000"/>
            </a:lnSpc>
          </a:pPr>
          <a:r>
            <a:rPr lang="en-US" sz="2000" dirty="0"/>
            <a:t>AI </a:t>
          </a:r>
          <a:r>
            <a:rPr lang="en-US" sz="2000" i="1" dirty="0"/>
            <a:t>processes</a:t>
          </a:r>
          <a:r>
            <a:rPr lang="en-US" sz="2000" dirty="0"/>
            <a:t> diverse data to detect early signs of outbreaks and track the spread of diseases.</a:t>
          </a:r>
        </a:p>
      </dgm:t>
    </dgm:pt>
    <dgm:pt modelId="{D8E52588-CF40-4279-99AB-36FEEE043EB0}" type="parTrans" cxnId="{10A272CC-9AF1-4844-B5D6-3AB9CE0FE835}">
      <dgm:prSet/>
      <dgm:spPr/>
      <dgm:t>
        <a:bodyPr/>
        <a:lstStyle/>
        <a:p>
          <a:endParaRPr lang="en-US"/>
        </a:p>
      </dgm:t>
    </dgm:pt>
    <dgm:pt modelId="{0971549B-5E20-493B-BE73-AC69BDC65110}" type="sibTrans" cxnId="{10A272CC-9AF1-4844-B5D6-3AB9CE0FE835}">
      <dgm:prSet/>
      <dgm:spPr/>
      <dgm:t>
        <a:bodyPr/>
        <a:lstStyle/>
        <a:p>
          <a:endParaRPr lang="en-US"/>
        </a:p>
      </dgm:t>
    </dgm:pt>
    <dgm:pt modelId="{AE046D3C-7981-47D7-9477-0D8359BC9515}">
      <dgm:prSet custT="1"/>
      <dgm:spPr/>
      <dgm:t>
        <a:bodyPr/>
        <a:lstStyle/>
        <a:p>
          <a:pPr>
            <a:lnSpc>
              <a:spcPct val="100000"/>
            </a:lnSpc>
          </a:pPr>
          <a:r>
            <a:rPr lang="en-US" sz="2000" dirty="0"/>
            <a:t>AI provides insights into patterns of human behavior, enabling the development of customized interventions. </a:t>
          </a:r>
        </a:p>
      </dgm:t>
    </dgm:pt>
    <dgm:pt modelId="{FDF58E06-94D2-4308-BD8C-3FA53CBB540C}" type="parTrans" cxnId="{D048A038-1F79-4DB1-AD99-87756A51DF46}">
      <dgm:prSet/>
      <dgm:spPr/>
      <dgm:t>
        <a:bodyPr/>
        <a:lstStyle/>
        <a:p>
          <a:endParaRPr lang="en-US"/>
        </a:p>
      </dgm:t>
    </dgm:pt>
    <dgm:pt modelId="{3055F073-4448-4968-AB5C-3C39F84EC3E9}" type="sibTrans" cxnId="{D048A038-1F79-4DB1-AD99-87756A51DF46}">
      <dgm:prSet/>
      <dgm:spPr/>
      <dgm:t>
        <a:bodyPr/>
        <a:lstStyle/>
        <a:p>
          <a:endParaRPr lang="en-US"/>
        </a:p>
      </dgm:t>
    </dgm:pt>
    <dgm:pt modelId="{3DBAB1E2-5FE9-479D-9578-BA1F7A7D6E94}">
      <dgm:prSet custT="1"/>
      <dgm:spPr/>
      <dgm:t>
        <a:bodyPr/>
        <a:lstStyle/>
        <a:p>
          <a:pPr>
            <a:lnSpc>
              <a:spcPct val="100000"/>
            </a:lnSpc>
          </a:pPr>
          <a:r>
            <a:rPr lang="en-US" sz="2000" dirty="0"/>
            <a:t>AI enhances contact tracing by quickly identifying exposed individuals. It streamlines the distribution of medical supplies and supports decision-makers </a:t>
          </a:r>
        </a:p>
      </dgm:t>
    </dgm:pt>
    <dgm:pt modelId="{06B0DFB9-328E-4EE9-B2B5-CE99DB04B056}" type="parTrans" cxnId="{D6357873-9203-45E9-B371-CC205BC2B3DD}">
      <dgm:prSet/>
      <dgm:spPr/>
      <dgm:t>
        <a:bodyPr/>
        <a:lstStyle/>
        <a:p>
          <a:endParaRPr lang="en-US"/>
        </a:p>
      </dgm:t>
    </dgm:pt>
    <dgm:pt modelId="{E6A5DEF2-05F2-4DB0-BBA1-5ADFE45DA51B}" type="sibTrans" cxnId="{D6357873-9203-45E9-B371-CC205BC2B3DD}">
      <dgm:prSet/>
      <dgm:spPr/>
      <dgm:t>
        <a:bodyPr/>
        <a:lstStyle/>
        <a:p>
          <a:endParaRPr lang="en-US"/>
        </a:p>
      </dgm:t>
    </dgm:pt>
    <dgm:pt modelId="{07E5EE2E-502D-475E-A864-420CD911D982}">
      <dgm:prSet custT="1"/>
      <dgm:spPr/>
      <dgm:t>
        <a:bodyPr/>
        <a:lstStyle/>
        <a:p>
          <a:pPr>
            <a:lnSpc>
              <a:spcPct val="100000"/>
            </a:lnSpc>
          </a:pPr>
          <a:r>
            <a:rPr lang="en-US" sz="2000" i="1" dirty="0"/>
            <a:t>In recovery, </a:t>
          </a:r>
          <a:r>
            <a:rPr lang="en-US" sz="2000" dirty="0"/>
            <a:t>AI can share accurate information to counter misinformation and guide public behavior. </a:t>
          </a:r>
        </a:p>
      </dgm:t>
    </dgm:pt>
    <dgm:pt modelId="{943E428B-21BF-44D4-BAF8-75F39B60919F}" type="parTrans" cxnId="{43109F56-2482-4806-82E7-2F6CCE1F85B7}">
      <dgm:prSet/>
      <dgm:spPr/>
      <dgm:t>
        <a:bodyPr/>
        <a:lstStyle/>
        <a:p>
          <a:endParaRPr lang="en-US"/>
        </a:p>
      </dgm:t>
    </dgm:pt>
    <dgm:pt modelId="{7E82D3F9-E451-4499-BB6C-1CB7F989726A}" type="sibTrans" cxnId="{43109F56-2482-4806-82E7-2F6CCE1F85B7}">
      <dgm:prSet/>
      <dgm:spPr/>
      <dgm:t>
        <a:bodyPr/>
        <a:lstStyle/>
        <a:p>
          <a:endParaRPr lang="en-US"/>
        </a:p>
      </dgm:t>
    </dgm:pt>
    <dgm:pt modelId="{BE261224-ACA8-4518-901A-8225FEAE25D3}">
      <dgm:prSet custT="1"/>
      <dgm:spPr/>
      <dgm:t>
        <a:bodyPr/>
        <a:lstStyle/>
        <a:p>
          <a:pPr>
            <a:lnSpc>
              <a:spcPct val="100000"/>
            </a:lnSpc>
          </a:pPr>
          <a:r>
            <a:rPr lang="en-US" sz="2000" dirty="0"/>
            <a:t>AI </a:t>
          </a:r>
          <a:r>
            <a:rPr lang="en-US" sz="2000" i="1" dirty="0"/>
            <a:t>accelerates vaccine and drug development </a:t>
          </a:r>
          <a:r>
            <a:rPr lang="en-US" sz="2000" dirty="0"/>
            <a:t>by analyzing biological data to identify potential candidates and predict their efficacy.</a:t>
          </a:r>
        </a:p>
      </dgm:t>
    </dgm:pt>
    <dgm:pt modelId="{6337E186-56E6-4881-A942-CF59E68D59B6}" type="parTrans" cxnId="{6EE7B0AB-0EDE-4ADC-A0BE-8ECDEAD44204}">
      <dgm:prSet/>
      <dgm:spPr/>
      <dgm:t>
        <a:bodyPr/>
        <a:lstStyle/>
        <a:p>
          <a:endParaRPr lang="en-US"/>
        </a:p>
      </dgm:t>
    </dgm:pt>
    <dgm:pt modelId="{11A726F9-888E-4D7B-AE3A-6621E65EE691}" type="sibTrans" cxnId="{6EE7B0AB-0EDE-4ADC-A0BE-8ECDEAD44204}">
      <dgm:prSet/>
      <dgm:spPr/>
      <dgm:t>
        <a:bodyPr/>
        <a:lstStyle/>
        <a:p>
          <a:endParaRPr lang="en-US"/>
        </a:p>
      </dgm:t>
    </dgm:pt>
    <dgm:pt modelId="{553D1574-CB53-4DF1-A54B-6191820FE975}" type="pres">
      <dgm:prSet presAssocID="{466E7A5C-31F9-449B-A64C-CA006F35A0DF}" presName="root" presStyleCnt="0">
        <dgm:presLayoutVars>
          <dgm:dir/>
          <dgm:resizeHandles val="exact"/>
        </dgm:presLayoutVars>
      </dgm:prSet>
      <dgm:spPr/>
    </dgm:pt>
    <dgm:pt modelId="{BC1E2487-E0B2-42F8-9853-310343BFAB7B}" type="pres">
      <dgm:prSet presAssocID="{AF84DE18-9E76-4DF3-ABE8-1B2383848B50}" presName="compNode" presStyleCnt="0"/>
      <dgm:spPr/>
    </dgm:pt>
    <dgm:pt modelId="{2BB6F7F3-3F87-40C5-A552-CA34AD74DE5C}" type="pres">
      <dgm:prSet presAssocID="{AF84DE18-9E76-4DF3-ABE8-1B2383848B50}" presName="bgRect" presStyleLbl="bgShp" presStyleIdx="0" presStyleCnt="5"/>
      <dgm:spPr/>
    </dgm:pt>
    <dgm:pt modelId="{2BFCFD08-1C50-4EB4-A936-013F29087ED5}" type="pres">
      <dgm:prSet presAssocID="{AF84DE18-9E76-4DF3-ABE8-1B2383848B5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or"/>
        </a:ext>
      </dgm:extLst>
    </dgm:pt>
    <dgm:pt modelId="{E5314072-A0E8-4907-82ED-0B23583DD085}" type="pres">
      <dgm:prSet presAssocID="{AF84DE18-9E76-4DF3-ABE8-1B2383848B50}" presName="spaceRect" presStyleCnt="0"/>
      <dgm:spPr/>
    </dgm:pt>
    <dgm:pt modelId="{A96CE0E9-7AE2-447F-9B99-EA1337665854}" type="pres">
      <dgm:prSet presAssocID="{AF84DE18-9E76-4DF3-ABE8-1B2383848B50}" presName="parTx" presStyleLbl="revTx" presStyleIdx="0" presStyleCnt="5">
        <dgm:presLayoutVars>
          <dgm:chMax val="0"/>
          <dgm:chPref val="0"/>
        </dgm:presLayoutVars>
      </dgm:prSet>
      <dgm:spPr/>
    </dgm:pt>
    <dgm:pt modelId="{EDE26841-FDB3-49C2-84B2-2715CDB6A2BC}" type="pres">
      <dgm:prSet presAssocID="{0971549B-5E20-493B-BE73-AC69BDC65110}" presName="sibTrans" presStyleCnt="0"/>
      <dgm:spPr/>
    </dgm:pt>
    <dgm:pt modelId="{E113812B-138A-4D48-975C-4E31B04F3D5E}" type="pres">
      <dgm:prSet presAssocID="{AE046D3C-7981-47D7-9477-0D8359BC9515}" presName="compNode" presStyleCnt="0"/>
      <dgm:spPr/>
    </dgm:pt>
    <dgm:pt modelId="{E4D74E84-1010-4D95-93BA-B41EFB3EA9D2}" type="pres">
      <dgm:prSet presAssocID="{AE046D3C-7981-47D7-9477-0D8359BC9515}" presName="bgRect" presStyleLbl="bgShp" presStyleIdx="1" presStyleCnt="5"/>
      <dgm:spPr/>
    </dgm:pt>
    <dgm:pt modelId="{40E8284F-0E21-43DE-A3CA-97165EBDF630}" type="pres">
      <dgm:prSet presAssocID="{AE046D3C-7981-47D7-9477-0D8359BC951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rson with Idea"/>
        </a:ext>
      </dgm:extLst>
    </dgm:pt>
    <dgm:pt modelId="{D48F939D-EF3D-4668-AF33-5791E931591B}" type="pres">
      <dgm:prSet presAssocID="{AE046D3C-7981-47D7-9477-0D8359BC9515}" presName="spaceRect" presStyleCnt="0"/>
      <dgm:spPr/>
    </dgm:pt>
    <dgm:pt modelId="{BCF8E853-9049-407C-B854-C542E9262889}" type="pres">
      <dgm:prSet presAssocID="{AE046D3C-7981-47D7-9477-0D8359BC9515}" presName="parTx" presStyleLbl="revTx" presStyleIdx="1" presStyleCnt="5" custScaleX="101282">
        <dgm:presLayoutVars>
          <dgm:chMax val="0"/>
          <dgm:chPref val="0"/>
        </dgm:presLayoutVars>
      </dgm:prSet>
      <dgm:spPr/>
    </dgm:pt>
    <dgm:pt modelId="{D51002D6-8CFA-49C6-8302-365CB70D6E04}" type="pres">
      <dgm:prSet presAssocID="{3055F073-4448-4968-AB5C-3C39F84EC3E9}" presName="sibTrans" presStyleCnt="0"/>
      <dgm:spPr/>
    </dgm:pt>
    <dgm:pt modelId="{22CF6480-2BDF-4BD0-8675-E45CE8741683}" type="pres">
      <dgm:prSet presAssocID="{3DBAB1E2-5FE9-479D-9578-BA1F7A7D6E94}" presName="compNode" presStyleCnt="0"/>
      <dgm:spPr/>
    </dgm:pt>
    <dgm:pt modelId="{3B8F5943-E1B8-4D20-A966-C6627E293C34}" type="pres">
      <dgm:prSet presAssocID="{3DBAB1E2-5FE9-479D-9578-BA1F7A7D6E94}" presName="bgRect" presStyleLbl="bgShp" presStyleIdx="2" presStyleCnt="5"/>
      <dgm:spPr/>
    </dgm:pt>
    <dgm:pt modelId="{8D225CA6-FD3A-44D3-A40E-9BB17A692727}" type="pres">
      <dgm:prSet presAssocID="{3DBAB1E2-5FE9-479D-9578-BA1F7A7D6E9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torcycle"/>
        </a:ext>
      </dgm:extLst>
    </dgm:pt>
    <dgm:pt modelId="{1864E367-28F5-43EE-BA7D-ED4E06410187}" type="pres">
      <dgm:prSet presAssocID="{3DBAB1E2-5FE9-479D-9578-BA1F7A7D6E94}" presName="spaceRect" presStyleCnt="0"/>
      <dgm:spPr/>
    </dgm:pt>
    <dgm:pt modelId="{D58CE6B6-1B3A-48B7-934B-F8F54F7B862A}" type="pres">
      <dgm:prSet presAssocID="{3DBAB1E2-5FE9-479D-9578-BA1F7A7D6E94}" presName="parTx" presStyleLbl="revTx" presStyleIdx="2" presStyleCnt="5" custScaleX="100000" custScaleY="152153" custLinFactNeighborX="-1101" custLinFactNeighborY="10994">
        <dgm:presLayoutVars>
          <dgm:chMax val="0"/>
          <dgm:chPref val="0"/>
        </dgm:presLayoutVars>
      </dgm:prSet>
      <dgm:spPr/>
    </dgm:pt>
    <dgm:pt modelId="{C36DE3AC-6B38-44E3-B2B5-67A211D1D30D}" type="pres">
      <dgm:prSet presAssocID="{E6A5DEF2-05F2-4DB0-BBA1-5ADFE45DA51B}" presName="sibTrans" presStyleCnt="0"/>
      <dgm:spPr/>
    </dgm:pt>
    <dgm:pt modelId="{05712AF0-8F79-4906-9D0B-873E2AD882C0}" type="pres">
      <dgm:prSet presAssocID="{07E5EE2E-502D-475E-A864-420CD911D982}" presName="compNode" presStyleCnt="0"/>
      <dgm:spPr/>
    </dgm:pt>
    <dgm:pt modelId="{E9152D6F-CAC7-46E7-B260-FB975144722F}" type="pres">
      <dgm:prSet presAssocID="{07E5EE2E-502D-475E-A864-420CD911D982}" presName="bgRect" presStyleLbl="bgShp" presStyleIdx="3" presStyleCnt="5"/>
      <dgm:spPr/>
    </dgm:pt>
    <dgm:pt modelId="{10232031-8269-4072-B292-7CE4ADCE4FE1}" type="pres">
      <dgm:prSet presAssocID="{07E5EE2E-502D-475E-A864-420CD911D98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atistics"/>
        </a:ext>
      </dgm:extLst>
    </dgm:pt>
    <dgm:pt modelId="{1EE6D091-8C11-4E94-84AA-1579134F075B}" type="pres">
      <dgm:prSet presAssocID="{07E5EE2E-502D-475E-A864-420CD911D982}" presName="spaceRect" presStyleCnt="0"/>
      <dgm:spPr/>
    </dgm:pt>
    <dgm:pt modelId="{83204517-7E08-47AC-9E27-05154F8CA376}" type="pres">
      <dgm:prSet presAssocID="{07E5EE2E-502D-475E-A864-420CD911D982}" presName="parTx" presStyleLbl="revTx" presStyleIdx="3" presStyleCnt="5">
        <dgm:presLayoutVars>
          <dgm:chMax val="0"/>
          <dgm:chPref val="0"/>
        </dgm:presLayoutVars>
      </dgm:prSet>
      <dgm:spPr/>
    </dgm:pt>
    <dgm:pt modelId="{94F1BE6C-5C4E-43AE-B515-7D4257FE59C4}" type="pres">
      <dgm:prSet presAssocID="{7E82D3F9-E451-4499-BB6C-1CB7F989726A}" presName="sibTrans" presStyleCnt="0"/>
      <dgm:spPr/>
    </dgm:pt>
    <dgm:pt modelId="{109891B4-70B3-412F-A034-B242EAD7C158}" type="pres">
      <dgm:prSet presAssocID="{BE261224-ACA8-4518-901A-8225FEAE25D3}" presName="compNode" presStyleCnt="0"/>
      <dgm:spPr/>
    </dgm:pt>
    <dgm:pt modelId="{91713F47-97B2-45D2-92F8-AC54406437F2}" type="pres">
      <dgm:prSet presAssocID="{BE261224-ACA8-4518-901A-8225FEAE25D3}" presName="bgRect" presStyleLbl="bgShp" presStyleIdx="4" presStyleCnt="5"/>
      <dgm:spPr/>
    </dgm:pt>
    <dgm:pt modelId="{136078E3-0587-4A50-AF3E-6FB07EF4E909}" type="pres">
      <dgm:prSet presAssocID="{BE261224-ACA8-4518-901A-8225FEAE25D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Needle"/>
        </a:ext>
      </dgm:extLst>
    </dgm:pt>
    <dgm:pt modelId="{F9E7928B-8BEC-4F17-BDA6-A160348730D0}" type="pres">
      <dgm:prSet presAssocID="{BE261224-ACA8-4518-901A-8225FEAE25D3}" presName="spaceRect" presStyleCnt="0"/>
      <dgm:spPr/>
    </dgm:pt>
    <dgm:pt modelId="{C8409F10-5424-4D01-9DAD-D09C942E81A5}" type="pres">
      <dgm:prSet presAssocID="{BE261224-ACA8-4518-901A-8225FEAE25D3}" presName="parTx" presStyleLbl="revTx" presStyleIdx="4" presStyleCnt="5">
        <dgm:presLayoutVars>
          <dgm:chMax val="0"/>
          <dgm:chPref val="0"/>
        </dgm:presLayoutVars>
      </dgm:prSet>
      <dgm:spPr/>
    </dgm:pt>
  </dgm:ptLst>
  <dgm:cxnLst>
    <dgm:cxn modelId="{F30AA91E-42CA-460D-A2B8-A0D0F0694B27}" type="presOf" srcId="{BE261224-ACA8-4518-901A-8225FEAE25D3}" destId="{C8409F10-5424-4D01-9DAD-D09C942E81A5}" srcOrd="0" destOrd="0" presId="urn:microsoft.com/office/officeart/2018/2/layout/IconVerticalSolidList"/>
    <dgm:cxn modelId="{D048A038-1F79-4DB1-AD99-87756A51DF46}" srcId="{466E7A5C-31F9-449B-A64C-CA006F35A0DF}" destId="{AE046D3C-7981-47D7-9477-0D8359BC9515}" srcOrd="1" destOrd="0" parTransId="{FDF58E06-94D2-4308-BD8C-3FA53CBB540C}" sibTransId="{3055F073-4448-4968-AB5C-3C39F84EC3E9}"/>
    <dgm:cxn modelId="{43109F56-2482-4806-82E7-2F6CCE1F85B7}" srcId="{466E7A5C-31F9-449B-A64C-CA006F35A0DF}" destId="{07E5EE2E-502D-475E-A864-420CD911D982}" srcOrd="3" destOrd="0" parTransId="{943E428B-21BF-44D4-BAF8-75F39B60919F}" sibTransId="{7E82D3F9-E451-4499-BB6C-1CB7F989726A}"/>
    <dgm:cxn modelId="{D6357873-9203-45E9-B371-CC205BC2B3DD}" srcId="{466E7A5C-31F9-449B-A64C-CA006F35A0DF}" destId="{3DBAB1E2-5FE9-479D-9578-BA1F7A7D6E94}" srcOrd="2" destOrd="0" parTransId="{06B0DFB9-328E-4EE9-B2B5-CE99DB04B056}" sibTransId="{E6A5DEF2-05F2-4DB0-BBA1-5ADFE45DA51B}"/>
    <dgm:cxn modelId="{6EE7B0AB-0EDE-4ADC-A0BE-8ECDEAD44204}" srcId="{466E7A5C-31F9-449B-A64C-CA006F35A0DF}" destId="{BE261224-ACA8-4518-901A-8225FEAE25D3}" srcOrd="4" destOrd="0" parTransId="{6337E186-56E6-4881-A942-CF59E68D59B6}" sibTransId="{11A726F9-888E-4D7B-AE3A-6621E65EE691}"/>
    <dgm:cxn modelId="{46E3C9AB-C5B2-4155-98CF-0E80F7333D3D}" type="presOf" srcId="{466E7A5C-31F9-449B-A64C-CA006F35A0DF}" destId="{553D1574-CB53-4DF1-A54B-6191820FE975}" srcOrd="0" destOrd="0" presId="urn:microsoft.com/office/officeart/2018/2/layout/IconVerticalSolidList"/>
    <dgm:cxn modelId="{9F4DBDAD-32D8-4718-B167-C391697C5630}" type="presOf" srcId="{07E5EE2E-502D-475E-A864-420CD911D982}" destId="{83204517-7E08-47AC-9E27-05154F8CA376}" srcOrd="0" destOrd="0" presId="urn:microsoft.com/office/officeart/2018/2/layout/IconVerticalSolidList"/>
    <dgm:cxn modelId="{239683B3-5E49-4800-AAE4-93F0E8AEBC09}" type="presOf" srcId="{AF84DE18-9E76-4DF3-ABE8-1B2383848B50}" destId="{A96CE0E9-7AE2-447F-9B99-EA1337665854}" srcOrd="0" destOrd="0" presId="urn:microsoft.com/office/officeart/2018/2/layout/IconVerticalSolidList"/>
    <dgm:cxn modelId="{9D9EEFC4-3146-490E-8732-153127BE01F3}" type="presOf" srcId="{3DBAB1E2-5FE9-479D-9578-BA1F7A7D6E94}" destId="{D58CE6B6-1B3A-48B7-934B-F8F54F7B862A}" srcOrd="0" destOrd="0" presId="urn:microsoft.com/office/officeart/2018/2/layout/IconVerticalSolidList"/>
    <dgm:cxn modelId="{DC803DC5-9D49-4DCD-8F09-9C18993260A6}" type="presOf" srcId="{AE046D3C-7981-47D7-9477-0D8359BC9515}" destId="{BCF8E853-9049-407C-B854-C542E9262889}" srcOrd="0" destOrd="0" presId="urn:microsoft.com/office/officeart/2018/2/layout/IconVerticalSolidList"/>
    <dgm:cxn modelId="{10A272CC-9AF1-4844-B5D6-3AB9CE0FE835}" srcId="{466E7A5C-31F9-449B-A64C-CA006F35A0DF}" destId="{AF84DE18-9E76-4DF3-ABE8-1B2383848B50}" srcOrd="0" destOrd="0" parTransId="{D8E52588-CF40-4279-99AB-36FEEE043EB0}" sibTransId="{0971549B-5E20-493B-BE73-AC69BDC65110}"/>
    <dgm:cxn modelId="{1BBBAB2E-6A55-41B5-B105-383C2085C9E5}" type="presParOf" srcId="{553D1574-CB53-4DF1-A54B-6191820FE975}" destId="{BC1E2487-E0B2-42F8-9853-310343BFAB7B}" srcOrd="0" destOrd="0" presId="urn:microsoft.com/office/officeart/2018/2/layout/IconVerticalSolidList"/>
    <dgm:cxn modelId="{6CAC8BA9-0C26-47F6-89CC-60A772D1AC3B}" type="presParOf" srcId="{BC1E2487-E0B2-42F8-9853-310343BFAB7B}" destId="{2BB6F7F3-3F87-40C5-A552-CA34AD74DE5C}" srcOrd="0" destOrd="0" presId="urn:microsoft.com/office/officeart/2018/2/layout/IconVerticalSolidList"/>
    <dgm:cxn modelId="{3E843493-D96E-4834-B6F8-E29786EDDCF2}" type="presParOf" srcId="{BC1E2487-E0B2-42F8-9853-310343BFAB7B}" destId="{2BFCFD08-1C50-4EB4-A936-013F29087ED5}" srcOrd="1" destOrd="0" presId="urn:microsoft.com/office/officeart/2018/2/layout/IconVerticalSolidList"/>
    <dgm:cxn modelId="{DF6CB295-01A2-4FDE-A02F-B67B441729AE}" type="presParOf" srcId="{BC1E2487-E0B2-42F8-9853-310343BFAB7B}" destId="{E5314072-A0E8-4907-82ED-0B23583DD085}" srcOrd="2" destOrd="0" presId="urn:microsoft.com/office/officeart/2018/2/layout/IconVerticalSolidList"/>
    <dgm:cxn modelId="{843F1C91-1E5C-41A2-B434-EF047020F2D6}" type="presParOf" srcId="{BC1E2487-E0B2-42F8-9853-310343BFAB7B}" destId="{A96CE0E9-7AE2-447F-9B99-EA1337665854}" srcOrd="3" destOrd="0" presId="urn:microsoft.com/office/officeart/2018/2/layout/IconVerticalSolidList"/>
    <dgm:cxn modelId="{FAEEE1F3-FDD6-4E28-A4D4-FE327374141C}" type="presParOf" srcId="{553D1574-CB53-4DF1-A54B-6191820FE975}" destId="{EDE26841-FDB3-49C2-84B2-2715CDB6A2BC}" srcOrd="1" destOrd="0" presId="urn:microsoft.com/office/officeart/2018/2/layout/IconVerticalSolidList"/>
    <dgm:cxn modelId="{FFC0D187-E704-49B2-8157-6B8AC334524E}" type="presParOf" srcId="{553D1574-CB53-4DF1-A54B-6191820FE975}" destId="{E113812B-138A-4D48-975C-4E31B04F3D5E}" srcOrd="2" destOrd="0" presId="urn:microsoft.com/office/officeart/2018/2/layout/IconVerticalSolidList"/>
    <dgm:cxn modelId="{2E8214A5-6B01-4B9D-9D85-67EB2D00F214}" type="presParOf" srcId="{E113812B-138A-4D48-975C-4E31B04F3D5E}" destId="{E4D74E84-1010-4D95-93BA-B41EFB3EA9D2}" srcOrd="0" destOrd="0" presId="urn:microsoft.com/office/officeart/2018/2/layout/IconVerticalSolidList"/>
    <dgm:cxn modelId="{7857F357-9B40-49DE-B31C-99E7E6CBBAD0}" type="presParOf" srcId="{E113812B-138A-4D48-975C-4E31B04F3D5E}" destId="{40E8284F-0E21-43DE-A3CA-97165EBDF630}" srcOrd="1" destOrd="0" presId="urn:microsoft.com/office/officeart/2018/2/layout/IconVerticalSolidList"/>
    <dgm:cxn modelId="{AF92B14A-5517-4447-8807-CCCFDE3BF76E}" type="presParOf" srcId="{E113812B-138A-4D48-975C-4E31B04F3D5E}" destId="{D48F939D-EF3D-4668-AF33-5791E931591B}" srcOrd="2" destOrd="0" presId="urn:microsoft.com/office/officeart/2018/2/layout/IconVerticalSolidList"/>
    <dgm:cxn modelId="{6D9EB879-4A8C-42DD-8055-E5D2E1BF4CC1}" type="presParOf" srcId="{E113812B-138A-4D48-975C-4E31B04F3D5E}" destId="{BCF8E853-9049-407C-B854-C542E9262889}" srcOrd="3" destOrd="0" presId="urn:microsoft.com/office/officeart/2018/2/layout/IconVerticalSolidList"/>
    <dgm:cxn modelId="{14DC4AF0-54FD-4CD9-90AA-D9DCC03E61BE}" type="presParOf" srcId="{553D1574-CB53-4DF1-A54B-6191820FE975}" destId="{D51002D6-8CFA-49C6-8302-365CB70D6E04}" srcOrd="3" destOrd="0" presId="urn:microsoft.com/office/officeart/2018/2/layout/IconVerticalSolidList"/>
    <dgm:cxn modelId="{262832BD-944C-429A-8AFB-7FD3BAE1FB71}" type="presParOf" srcId="{553D1574-CB53-4DF1-A54B-6191820FE975}" destId="{22CF6480-2BDF-4BD0-8675-E45CE8741683}" srcOrd="4" destOrd="0" presId="urn:microsoft.com/office/officeart/2018/2/layout/IconVerticalSolidList"/>
    <dgm:cxn modelId="{1694EF92-504C-4251-B1D8-705B9FE47F30}" type="presParOf" srcId="{22CF6480-2BDF-4BD0-8675-E45CE8741683}" destId="{3B8F5943-E1B8-4D20-A966-C6627E293C34}" srcOrd="0" destOrd="0" presId="urn:microsoft.com/office/officeart/2018/2/layout/IconVerticalSolidList"/>
    <dgm:cxn modelId="{EFC0D3F3-1240-4776-8F84-EB5815924DF8}" type="presParOf" srcId="{22CF6480-2BDF-4BD0-8675-E45CE8741683}" destId="{8D225CA6-FD3A-44D3-A40E-9BB17A692727}" srcOrd="1" destOrd="0" presId="urn:microsoft.com/office/officeart/2018/2/layout/IconVerticalSolidList"/>
    <dgm:cxn modelId="{867AF288-E327-49E7-B0A8-08B18A8CE16B}" type="presParOf" srcId="{22CF6480-2BDF-4BD0-8675-E45CE8741683}" destId="{1864E367-28F5-43EE-BA7D-ED4E06410187}" srcOrd="2" destOrd="0" presId="urn:microsoft.com/office/officeart/2018/2/layout/IconVerticalSolidList"/>
    <dgm:cxn modelId="{A55BF0D9-AA67-488F-A4BA-9892123FEC4D}" type="presParOf" srcId="{22CF6480-2BDF-4BD0-8675-E45CE8741683}" destId="{D58CE6B6-1B3A-48B7-934B-F8F54F7B862A}" srcOrd="3" destOrd="0" presId="urn:microsoft.com/office/officeart/2018/2/layout/IconVerticalSolidList"/>
    <dgm:cxn modelId="{AC0E0F48-5F7D-49E6-9078-01C9B242B945}" type="presParOf" srcId="{553D1574-CB53-4DF1-A54B-6191820FE975}" destId="{C36DE3AC-6B38-44E3-B2B5-67A211D1D30D}" srcOrd="5" destOrd="0" presId="urn:microsoft.com/office/officeart/2018/2/layout/IconVerticalSolidList"/>
    <dgm:cxn modelId="{B9D96370-1C75-46AE-A476-B5E6C2025CFB}" type="presParOf" srcId="{553D1574-CB53-4DF1-A54B-6191820FE975}" destId="{05712AF0-8F79-4906-9D0B-873E2AD882C0}" srcOrd="6" destOrd="0" presId="urn:microsoft.com/office/officeart/2018/2/layout/IconVerticalSolidList"/>
    <dgm:cxn modelId="{3A4304A9-42DE-4305-9A8D-A423FA8ECB72}" type="presParOf" srcId="{05712AF0-8F79-4906-9D0B-873E2AD882C0}" destId="{E9152D6F-CAC7-46E7-B260-FB975144722F}" srcOrd="0" destOrd="0" presId="urn:microsoft.com/office/officeart/2018/2/layout/IconVerticalSolidList"/>
    <dgm:cxn modelId="{E6912E7A-B4EA-445D-A643-7375E9EAFEF6}" type="presParOf" srcId="{05712AF0-8F79-4906-9D0B-873E2AD882C0}" destId="{10232031-8269-4072-B292-7CE4ADCE4FE1}" srcOrd="1" destOrd="0" presId="urn:microsoft.com/office/officeart/2018/2/layout/IconVerticalSolidList"/>
    <dgm:cxn modelId="{3FF1B6ED-204D-4D02-8986-E98D3ED6D1BC}" type="presParOf" srcId="{05712AF0-8F79-4906-9D0B-873E2AD882C0}" destId="{1EE6D091-8C11-4E94-84AA-1579134F075B}" srcOrd="2" destOrd="0" presId="urn:microsoft.com/office/officeart/2018/2/layout/IconVerticalSolidList"/>
    <dgm:cxn modelId="{CACD2828-D757-4EC5-8B89-2BB02A7BEFF7}" type="presParOf" srcId="{05712AF0-8F79-4906-9D0B-873E2AD882C0}" destId="{83204517-7E08-47AC-9E27-05154F8CA376}" srcOrd="3" destOrd="0" presId="urn:microsoft.com/office/officeart/2018/2/layout/IconVerticalSolidList"/>
    <dgm:cxn modelId="{52E743EB-D9AE-496F-8651-7E0CD701611A}" type="presParOf" srcId="{553D1574-CB53-4DF1-A54B-6191820FE975}" destId="{94F1BE6C-5C4E-43AE-B515-7D4257FE59C4}" srcOrd="7" destOrd="0" presId="urn:microsoft.com/office/officeart/2018/2/layout/IconVerticalSolidList"/>
    <dgm:cxn modelId="{52BE67F9-642A-4D06-A7FC-299B8EFE2D34}" type="presParOf" srcId="{553D1574-CB53-4DF1-A54B-6191820FE975}" destId="{109891B4-70B3-412F-A034-B242EAD7C158}" srcOrd="8" destOrd="0" presId="urn:microsoft.com/office/officeart/2018/2/layout/IconVerticalSolidList"/>
    <dgm:cxn modelId="{53E7AD6B-548E-46AF-926E-74EFD47C0898}" type="presParOf" srcId="{109891B4-70B3-412F-A034-B242EAD7C158}" destId="{91713F47-97B2-45D2-92F8-AC54406437F2}" srcOrd="0" destOrd="0" presId="urn:microsoft.com/office/officeart/2018/2/layout/IconVerticalSolidList"/>
    <dgm:cxn modelId="{A5AE48AF-075E-4BEE-8147-DA9012163122}" type="presParOf" srcId="{109891B4-70B3-412F-A034-B242EAD7C158}" destId="{136078E3-0587-4A50-AF3E-6FB07EF4E909}" srcOrd="1" destOrd="0" presId="urn:microsoft.com/office/officeart/2018/2/layout/IconVerticalSolidList"/>
    <dgm:cxn modelId="{74068ACB-7E75-406C-AA2F-A5769070DC58}" type="presParOf" srcId="{109891B4-70B3-412F-A034-B242EAD7C158}" destId="{F9E7928B-8BEC-4F17-BDA6-A160348730D0}" srcOrd="2" destOrd="0" presId="urn:microsoft.com/office/officeart/2018/2/layout/IconVerticalSolidList"/>
    <dgm:cxn modelId="{ADEBFE84-41F8-4DAA-88D2-43D352993495}" type="presParOf" srcId="{109891B4-70B3-412F-A034-B242EAD7C158}" destId="{C8409F10-5424-4D01-9DAD-D09C942E81A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C0AE731-A317-436D-8C87-690B863E925C}"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B8604AA5-E4E5-415F-B2E3-A8289855CD9A}">
      <dgm:prSet custT="1"/>
      <dgm:spPr/>
      <dgm:t>
        <a:bodyPr/>
        <a:lstStyle/>
        <a:p>
          <a:r>
            <a:rPr lang="en-US" sz="2400" dirty="0"/>
            <a:t>AI </a:t>
          </a:r>
          <a:r>
            <a:rPr lang="en-US" sz="2400" b="1" i="1" dirty="0"/>
            <a:t>enhances diagnostic accuracy</a:t>
          </a:r>
          <a:r>
            <a:rPr lang="en-US" sz="2400" b="1" dirty="0"/>
            <a:t> </a:t>
          </a:r>
          <a:r>
            <a:rPr lang="en-US" sz="2400" dirty="0"/>
            <a:t>by minimizing human error</a:t>
          </a:r>
          <a:r>
            <a:rPr lang="en-US" sz="2000" dirty="0"/>
            <a:t>.</a:t>
          </a:r>
        </a:p>
      </dgm:t>
    </dgm:pt>
    <dgm:pt modelId="{50AC6FD4-CEC5-4F6A-9AF3-CFE40DD89D34}" type="parTrans" cxnId="{F41D58E1-DCF7-45C0-9BC8-C3F2345513BC}">
      <dgm:prSet/>
      <dgm:spPr/>
      <dgm:t>
        <a:bodyPr/>
        <a:lstStyle/>
        <a:p>
          <a:endParaRPr lang="en-US"/>
        </a:p>
      </dgm:t>
    </dgm:pt>
    <dgm:pt modelId="{D6859BD8-48B2-4476-88EE-17A6DE71EBD2}" type="sibTrans" cxnId="{F41D58E1-DCF7-45C0-9BC8-C3F2345513BC}">
      <dgm:prSet/>
      <dgm:spPr/>
      <dgm:t>
        <a:bodyPr/>
        <a:lstStyle/>
        <a:p>
          <a:endParaRPr lang="en-US"/>
        </a:p>
      </dgm:t>
    </dgm:pt>
    <dgm:pt modelId="{0A817930-52DC-4C6D-B6AF-E72B799CFBB4}">
      <dgm:prSet custT="1"/>
      <dgm:spPr/>
      <dgm:t>
        <a:bodyPr/>
        <a:lstStyle/>
        <a:p>
          <a:r>
            <a:rPr lang="en-US" sz="2400" dirty="0"/>
            <a:t>AI </a:t>
          </a:r>
          <a:r>
            <a:rPr lang="en-US" sz="2400" b="1" i="1" dirty="0"/>
            <a:t>enhances efficiency </a:t>
          </a:r>
          <a:r>
            <a:rPr lang="en-US" sz="2400" dirty="0"/>
            <a:t>by automating routine administrative tasks, such as scheduling appointments and managing patient records.</a:t>
          </a:r>
        </a:p>
      </dgm:t>
    </dgm:pt>
    <dgm:pt modelId="{5B4503BB-8095-498F-9A10-4087C823BC3F}" type="parTrans" cxnId="{2501814B-97AD-48A4-8BCF-85E14D92C0D3}">
      <dgm:prSet/>
      <dgm:spPr/>
      <dgm:t>
        <a:bodyPr/>
        <a:lstStyle/>
        <a:p>
          <a:endParaRPr lang="en-US"/>
        </a:p>
      </dgm:t>
    </dgm:pt>
    <dgm:pt modelId="{4E334C03-69E4-4B91-B8CF-FF249D0F2CA5}" type="sibTrans" cxnId="{2501814B-97AD-48A4-8BCF-85E14D92C0D3}">
      <dgm:prSet/>
      <dgm:spPr/>
      <dgm:t>
        <a:bodyPr/>
        <a:lstStyle/>
        <a:p>
          <a:endParaRPr lang="en-US"/>
        </a:p>
      </dgm:t>
    </dgm:pt>
    <dgm:pt modelId="{73CE5C70-2F51-4017-A718-A44FC41AECF5}">
      <dgm:prSet custT="1"/>
      <dgm:spPr/>
      <dgm:t>
        <a:bodyPr/>
        <a:lstStyle/>
        <a:p>
          <a:r>
            <a:rPr lang="en-US" sz="2400" dirty="0"/>
            <a:t>AI </a:t>
          </a:r>
          <a:r>
            <a:rPr lang="en-US" sz="2400" b="1" i="1" dirty="0"/>
            <a:t>enhances patient outcomes </a:t>
          </a:r>
          <a:r>
            <a:rPr lang="en-US" sz="2400" dirty="0"/>
            <a:t>by using genetic information and medical history to create personalized treatment plans, predict health outcomes …</a:t>
          </a:r>
        </a:p>
      </dgm:t>
    </dgm:pt>
    <dgm:pt modelId="{F19EF26E-A615-4966-96B7-FF4E9C9460F6}" type="parTrans" cxnId="{632E16B6-030D-47A2-9E1B-A89C3E88A4AD}">
      <dgm:prSet/>
      <dgm:spPr/>
      <dgm:t>
        <a:bodyPr/>
        <a:lstStyle/>
        <a:p>
          <a:endParaRPr lang="en-US"/>
        </a:p>
      </dgm:t>
    </dgm:pt>
    <dgm:pt modelId="{D5AC608E-F74E-48E4-A5AE-2C5BF9A5F966}" type="sibTrans" cxnId="{632E16B6-030D-47A2-9E1B-A89C3E88A4AD}">
      <dgm:prSet/>
      <dgm:spPr/>
      <dgm:t>
        <a:bodyPr/>
        <a:lstStyle/>
        <a:p>
          <a:endParaRPr lang="en-US"/>
        </a:p>
      </dgm:t>
    </dgm:pt>
    <dgm:pt modelId="{22B56EBB-C389-4DDC-96B7-04D3CA2DC174}">
      <dgm:prSet custT="1"/>
      <dgm:spPr/>
      <dgm:t>
        <a:bodyPr/>
        <a:lstStyle/>
        <a:p>
          <a:r>
            <a:rPr lang="en-US" sz="2400" dirty="0"/>
            <a:t>AI </a:t>
          </a:r>
          <a:r>
            <a:rPr lang="en-US" sz="2400" b="1" i="1" dirty="0"/>
            <a:t>accelerates the drug discovery </a:t>
          </a:r>
          <a:r>
            <a:rPr lang="en-US" sz="2400" dirty="0"/>
            <a:t>process by analyzing biological data and predicting how different compounds will interact with diseases</a:t>
          </a:r>
        </a:p>
      </dgm:t>
    </dgm:pt>
    <dgm:pt modelId="{7FD9E726-86A6-4765-8079-85A631AD2ACF}" type="parTrans" cxnId="{83F39830-E159-4184-8537-BB2DE62E964C}">
      <dgm:prSet/>
      <dgm:spPr/>
      <dgm:t>
        <a:bodyPr/>
        <a:lstStyle/>
        <a:p>
          <a:endParaRPr lang="en-US"/>
        </a:p>
      </dgm:t>
    </dgm:pt>
    <dgm:pt modelId="{C013FC71-6DB7-43ED-9DED-F0A343CA681C}" type="sibTrans" cxnId="{83F39830-E159-4184-8537-BB2DE62E964C}">
      <dgm:prSet/>
      <dgm:spPr/>
      <dgm:t>
        <a:bodyPr/>
        <a:lstStyle/>
        <a:p>
          <a:endParaRPr lang="en-US"/>
        </a:p>
      </dgm:t>
    </dgm:pt>
    <dgm:pt modelId="{43194074-289A-45FF-AC1C-CB82D0ABF556}">
      <dgm:prSet custT="1"/>
      <dgm:spPr/>
      <dgm:t>
        <a:bodyPr/>
        <a:lstStyle/>
        <a:p>
          <a:r>
            <a:rPr lang="en-US" sz="2400" dirty="0"/>
            <a:t>AI </a:t>
          </a:r>
          <a:r>
            <a:rPr lang="en-US" sz="2400" b="1" i="1" dirty="0"/>
            <a:t>reduces costs for providers and patients </a:t>
          </a:r>
          <a:r>
            <a:rPr lang="en-US" sz="2400" dirty="0"/>
            <a:t>by boosting healthcare efficiency and accuracy, increasing accessibility, optimizing resources, minimizing procedures, and enhancing telemedicine. </a:t>
          </a:r>
        </a:p>
      </dgm:t>
    </dgm:pt>
    <dgm:pt modelId="{89194C29-C356-4026-A3E8-ECB730F96411}" type="parTrans" cxnId="{820EE15E-F11B-49E0-AF70-5DC3288AABE0}">
      <dgm:prSet/>
      <dgm:spPr/>
      <dgm:t>
        <a:bodyPr/>
        <a:lstStyle/>
        <a:p>
          <a:endParaRPr lang="en-US"/>
        </a:p>
      </dgm:t>
    </dgm:pt>
    <dgm:pt modelId="{389B40F0-C71B-4CC0-B877-94EC9CCB67F7}" type="sibTrans" cxnId="{820EE15E-F11B-49E0-AF70-5DC3288AABE0}">
      <dgm:prSet/>
      <dgm:spPr/>
      <dgm:t>
        <a:bodyPr/>
        <a:lstStyle/>
        <a:p>
          <a:endParaRPr lang="en-US"/>
        </a:p>
      </dgm:t>
    </dgm:pt>
    <dgm:pt modelId="{DA2B8E5B-BB40-F640-872A-954CBA4FD3C9}" type="pres">
      <dgm:prSet presAssocID="{0C0AE731-A317-436D-8C87-690B863E925C}" presName="vert0" presStyleCnt="0">
        <dgm:presLayoutVars>
          <dgm:dir/>
          <dgm:animOne val="branch"/>
          <dgm:animLvl val="lvl"/>
        </dgm:presLayoutVars>
      </dgm:prSet>
      <dgm:spPr/>
    </dgm:pt>
    <dgm:pt modelId="{953A8CA9-2511-3440-92AF-071014A30A60}" type="pres">
      <dgm:prSet presAssocID="{B8604AA5-E4E5-415F-B2E3-A8289855CD9A}" presName="thickLine" presStyleLbl="alignNode1" presStyleIdx="0" presStyleCnt="5"/>
      <dgm:spPr/>
    </dgm:pt>
    <dgm:pt modelId="{B5CFA626-FD0D-9A4A-9DD5-F227A24FBBF5}" type="pres">
      <dgm:prSet presAssocID="{B8604AA5-E4E5-415F-B2E3-A8289855CD9A}" presName="horz1" presStyleCnt="0"/>
      <dgm:spPr/>
    </dgm:pt>
    <dgm:pt modelId="{0B7BB83F-9F3B-4543-A374-42B44DF3B186}" type="pres">
      <dgm:prSet presAssocID="{B8604AA5-E4E5-415F-B2E3-A8289855CD9A}" presName="tx1" presStyleLbl="revTx" presStyleIdx="0" presStyleCnt="5" custLinFactNeighborX="1921" custLinFactNeighborY="4204"/>
      <dgm:spPr/>
    </dgm:pt>
    <dgm:pt modelId="{B14544A0-8001-0945-A745-520AE3B3BF6A}" type="pres">
      <dgm:prSet presAssocID="{B8604AA5-E4E5-415F-B2E3-A8289855CD9A}" presName="vert1" presStyleCnt="0"/>
      <dgm:spPr/>
    </dgm:pt>
    <dgm:pt modelId="{6A1127F0-F273-E242-875D-3DA4C5753669}" type="pres">
      <dgm:prSet presAssocID="{0A817930-52DC-4C6D-B6AF-E72B799CFBB4}" presName="thickLine" presStyleLbl="alignNode1" presStyleIdx="1" presStyleCnt="5"/>
      <dgm:spPr/>
    </dgm:pt>
    <dgm:pt modelId="{DEFCAA56-FB1E-0141-BB4C-0B1CAEF00CA5}" type="pres">
      <dgm:prSet presAssocID="{0A817930-52DC-4C6D-B6AF-E72B799CFBB4}" presName="horz1" presStyleCnt="0"/>
      <dgm:spPr/>
    </dgm:pt>
    <dgm:pt modelId="{31B0685A-829F-6542-8769-85BFF8FE9C3F}" type="pres">
      <dgm:prSet presAssocID="{0A817930-52DC-4C6D-B6AF-E72B799CFBB4}" presName="tx1" presStyleLbl="revTx" presStyleIdx="1" presStyleCnt="5"/>
      <dgm:spPr/>
    </dgm:pt>
    <dgm:pt modelId="{2F334451-C86B-DF48-93A4-7C08971EBF82}" type="pres">
      <dgm:prSet presAssocID="{0A817930-52DC-4C6D-B6AF-E72B799CFBB4}" presName="vert1" presStyleCnt="0"/>
      <dgm:spPr/>
    </dgm:pt>
    <dgm:pt modelId="{943AAF00-60AB-C64D-91E9-CF128B95C215}" type="pres">
      <dgm:prSet presAssocID="{73CE5C70-2F51-4017-A718-A44FC41AECF5}" presName="thickLine" presStyleLbl="alignNode1" presStyleIdx="2" presStyleCnt="5"/>
      <dgm:spPr/>
    </dgm:pt>
    <dgm:pt modelId="{2FE58DEB-27E0-6A4D-BB71-FF77E50C1BFB}" type="pres">
      <dgm:prSet presAssocID="{73CE5C70-2F51-4017-A718-A44FC41AECF5}" presName="horz1" presStyleCnt="0"/>
      <dgm:spPr/>
    </dgm:pt>
    <dgm:pt modelId="{A62582B3-778F-9D4B-AE11-E5508C784EEF}" type="pres">
      <dgm:prSet presAssocID="{73CE5C70-2F51-4017-A718-A44FC41AECF5}" presName="tx1" presStyleLbl="revTx" presStyleIdx="2" presStyleCnt="5"/>
      <dgm:spPr/>
    </dgm:pt>
    <dgm:pt modelId="{328D6A10-55AF-D347-9F27-9F6695B6D602}" type="pres">
      <dgm:prSet presAssocID="{73CE5C70-2F51-4017-A718-A44FC41AECF5}" presName="vert1" presStyleCnt="0"/>
      <dgm:spPr/>
    </dgm:pt>
    <dgm:pt modelId="{EEDB02B6-DBA4-B446-9CCE-EC288A94B599}" type="pres">
      <dgm:prSet presAssocID="{22B56EBB-C389-4DDC-96B7-04D3CA2DC174}" presName="thickLine" presStyleLbl="alignNode1" presStyleIdx="3" presStyleCnt="5"/>
      <dgm:spPr/>
    </dgm:pt>
    <dgm:pt modelId="{DC51EAF9-B275-704A-A742-332F2C4A1F9E}" type="pres">
      <dgm:prSet presAssocID="{22B56EBB-C389-4DDC-96B7-04D3CA2DC174}" presName="horz1" presStyleCnt="0"/>
      <dgm:spPr/>
    </dgm:pt>
    <dgm:pt modelId="{6E628716-E0CB-2A4E-8785-00F6EFE15A78}" type="pres">
      <dgm:prSet presAssocID="{22B56EBB-C389-4DDC-96B7-04D3CA2DC174}" presName="tx1" presStyleLbl="revTx" presStyleIdx="3" presStyleCnt="5"/>
      <dgm:spPr/>
    </dgm:pt>
    <dgm:pt modelId="{B26F6BAF-A2CD-A149-831F-9FC92BB12231}" type="pres">
      <dgm:prSet presAssocID="{22B56EBB-C389-4DDC-96B7-04D3CA2DC174}" presName="vert1" presStyleCnt="0"/>
      <dgm:spPr/>
    </dgm:pt>
    <dgm:pt modelId="{7368D9D7-561E-4744-B11D-74F3F38D866D}" type="pres">
      <dgm:prSet presAssocID="{43194074-289A-45FF-AC1C-CB82D0ABF556}" presName="thickLine" presStyleLbl="alignNode1" presStyleIdx="4" presStyleCnt="5"/>
      <dgm:spPr/>
    </dgm:pt>
    <dgm:pt modelId="{D87D5F93-A4FF-024B-B51B-D31202411C13}" type="pres">
      <dgm:prSet presAssocID="{43194074-289A-45FF-AC1C-CB82D0ABF556}" presName="horz1" presStyleCnt="0"/>
      <dgm:spPr/>
    </dgm:pt>
    <dgm:pt modelId="{5FF888C3-3A42-DA42-8F90-1A0689631A62}" type="pres">
      <dgm:prSet presAssocID="{43194074-289A-45FF-AC1C-CB82D0ABF556}" presName="tx1" presStyleLbl="revTx" presStyleIdx="4" presStyleCnt="5"/>
      <dgm:spPr/>
    </dgm:pt>
    <dgm:pt modelId="{408FCCA9-F7D3-BB42-A3A0-827976E25790}" type="pres">
      <dgm:prSet presAssocID="{43194074-289A-45FF-AC1C-CB82D0ABF556}" presName="vert1" presStyleCnt="0"/>
      <dgm:spPr/>
    </dgm:pt>
  </dgm:ptLst>
  <dgm:cxnLst>
    <dgm:cxn modelId="{83F39830-E159-4184-8537-BB2DE62E964C}" srcId="{0C0AE731-A317-436D-8C87-690B863E925C}" destId="{22B56EBB-C389-4DDC-96B7-04D3CA2DC174}" srcOrd="3" destOrd="0" parTransId="{7FD9E726-86A6-4765-8079-85A631AD2ACF}" sibTransId="{C013FC71-6DB7-43ED-9DED-F0A343CA681C}"/>
    <dgm:cxn modelId="{2501814B-97AD-48A4-8BCF-85E14D92C0D3}" srcId="{0C0AE731-A317-436D-8C87-690B863E925C}" destId="{0A817930-52DC-4C6D-B6AF-E72B799CFBB4}" srcOrd="1" destOrd="0" parTransId="{5B4503BB-8095-498F-9A10-4087C823BC3F}" sibTransId="{4E334C03-69E4-4B91-B8CF-FF249D0F2CA5}"/>
    <dgm:cxn modelId="{820EE15E-F11B-49E0-AF70-5DC3288AABE0}" srcId="{0C0AE731-A317-436D-8C87-690B863E925C}" destId="{43194074-289A-45FF-AC1C-CB82D0ABF556}" srcOrd="4" destOrd="0" parTransId="{89194C29-C356-4026-A3E8-ECB730F96411}" sibTransId="{389B40F0-C71B-4CC0-B877-94EC9CCB67F7}"/>
    <dgm:cxn modelId="{4C7F9C61-25CB-0E44-A899-B27AFA266020}" type="presOf" srcId="{0C0AE731-A317-436D-8C87-690B863E925C}" destId="{DA2B8E5B-BB40-F640-872A-954CBA4FD3C9}" srcOrd="0" destOrd="0" presId="urn:microsoft.com/office/officeart/2008/layout/LinedList"/>
    <dgm:cxn modelId="{92B99E63-FE14-0F4B-BE88-5C72F4ACE549}" type="presOf" srcId="{0A817930-52DC-4C6D-B6AF-E72B799CFBB4}" destId="{31B0685A-829F-6542-8769-85BFF8FE9C3F}" srcOrd="0" destOrd="0" presId="urn:microsoft.com/office/officeart/2008/layout/LinedList"/>
    <dgm:cxn modelId="{BB4E73A1-BD14-E14B-8616-4BA470899DA4}" type="presOf" srcId="{43194074-289A-45FF-AC1C-CB82D0ABF556}" destId="{5FF888C3-3A42-DA42-8F90-1A0689631A62}" srcOrd="0" destOrd="0" presId="urn:microsoft.com/office/officeart/2008/layout/LinedList"/>
    <dgm:cxn modelId="{B55D2DA4-1BFE-A74E-8E8F-1E890D034622}" type="presOf" srcId="{22B56EBB-C389-4DDC-96B7-04D3CA2DC174}" destId="{6E628716-E0CB-2A4E-8785-00F6EFE15A78}" srcOrd="0" destOrd="0" presId="urn:microsoft.com/office/officeart/2008/layout/LinedList"/>
    <dgm:cxn modelId="{632E16B6-030D-47A2-9E1B-A89C3E88A4AD}" srcId="{0C0AE731-A317-436D-8C87-690B863E925C}" destId="{73CE5C70-2F51-4017-A718-A44FC41AECF5}" srcOrd="2" destOrd="0" parTransId="{F19EF26E-A615-4966-96B7-FF4E9C9460F6}" sibTransId="{D5AC608E-F74E-48E4-A5AE-2C5BF9A5F966}"/>
    <dgm:cxn modelId="{6D9A5CC2-BB00-3C42-AAD6-FDEAFE7D3168}" type="presOf" srcId="{73CE5C70-2F51-4017-A718-A44FC41AECF5}" destId="{A62582B3-778F-9D4B-AE11-E5508C784EEF}" srcOrd="0" destOrd="0" presId="urn:microsoft.com/office/officeart/2008/layout/LinedList"/>
    <dgm:cxn modelId="{F41D58E1-DCF7-45C0-9BC8-C3F2345513BC}" srcId="{0C0AE731-A317-436D-8C87-690B863E925C}" destId="{B8604AA5-E4E5-415F-B2E3-A8289855CD9A}" srcOrd="0" destOrd="0" parTransId="{50AC6FD4-CEC5-4F6A-9AF3-CFE40DD89D34}" sibTransId="{D6859BD8-48B2-4476-88EE-17A6DE71EBD2}"/>
    <dgm:cxn modelId="{087DD6F7-A1C7-194F-A7CC-18CEFD3D7ECB}" type="presOf" srcId="{B8604AA5-E4E5-415F-B2E3-A8289855CD9A}" destId="{0B7BB83F-9F3B-4543-A374-42B44DF3B186}" srcOrd="0" destOrd="0" presId="urn:microsoft.com/office/officeart/2008/layout/LinedList"/>
    <dgm:cxn modelId="{F5D4E465-AB98-4044-9970-AD5CF9D934D5}" type="presParOf" srcId="{DA2B8E5B-BB40-F640-872A-954CBA4FD3C9}" destId="{953A8CA9-2511-3440-92AF-071014A30A60}" srcOrd="0" destOrd="0" presId="urn:microsoft.com/office/officeart/2008/layout/LinedList"/>
    <dgm:cxn modelId="{561B5D6A-CC08-E24C-BAAA-32E03BF7B069}" type="presParOf" srcId="{DA2B8E5B-BB40-F640-872A-954CBA4FD3C9}" destId="{B5CFA626-FD0D-9A4A-9DD5-F227A24FBBF5}" srcOrd="1" destOrd="0" presId="urn:microsoft.com/office/officeart/2008/layout/LinedList"/>
    <dgm:cxn modelId="{FB04A7FE-04C2-F746-8C66-67D3D2603A9D}" type="presParOf" srcId="{B5CFA626-FD0D-9A4A-9DD5-F227A24FBBF5}" destId="{0B7BB83F-9F3B-4543-A374-42B44DF3B186}" srcOrd="0" destOrd="0" presId="urn:microsoft.com/office/officeart/2008/layout/LinedList"/>
    <dgm:cxn modelId="{6DB31092-04FA-8E48-873F-B4ECB2D97650}" type="presParOf" srcId="{B5CFA626-FD0D-9A4A-9DD5-F227A24FBBF5}" destId="{B14544A0-8001-0945-A745-520AE3B3BF6A}" srcOrd="1" destOrd="0" presId="urn:microsoft.com/office/officeart/2008/layout/LinedList"/>
    <dgm:cxn modelId="{00356234-3591-BB41-8454-50924252FD31}" type="presParOf" srcId="{DA2B8E5B-BB40-F640-872A-954CBA4FD3C9}" destId="{6A1127F0-F273-E242-875D-3DA4C5753669}" srcOrd="2" destOrd="0" presId="urn:microsoft.com/office/officeart/2008/layout/LinedList"/>
    <dgm:cxn modelId="{1D18C9D4-6DF1-904A-A52A-00E1D3AEA46E}" type="presParOf" srcId="{DA2B8E5B-BB40-F640-872A-954CBA4FD3C9}" destId="{DEFCAA56-FB1E-0141-BB4C-0B1CAEF00CA5}" srcOrd="3" destOrd="0" presId="urn:microsoft.com/office/officeart/2008/layout/LinedList"/>
    <dgm:cxn modelId="{A726DE52-81C2-7B48-90CE-AEF8177223B3}" type="presParOf" srcId="{DEFCAA56-FB1E-0141-BB4C-0B1CAEF00CA5}" destId="{31B0685A-829F-6542-8769-85BFF8FE9C3F}" srcOrd="0" destOrd="0" presId="urn:microsoft.com/office/officeart/2008/layout/LinedList"/>
    <dgm:cxn modelId="{557EC878-0C51-2645-91AB-8296CB4BDDCD}" type="presParOf" srcId="{DEFCAA56-FB1E-0141-BB4C-0B1CAEF00CA5}" destId="{2F334451-C86B-DF48-93A4-7C08971EBF82}" srcOrd="1" destOrd="0" presId="urn:microsoft.com/office/officeart/2008/layout/LinedList"/>
    <dgm:cxn modelId="{CCA7E9D7-56C3-4243-B2F8-2A19CD7DE1AE}" type="presParOf" srcId="{DA2B8E5B-BB40-F640-872A-954CBA4FD3C9}" destId="{943AAF00-60AB-C64D-91E9-CF128B95C215}" srcOrd="4" destOrd="0" presId="urn:microsoft.com/office/officeart/2008/layout/LinedList"/>
    <dgm:cxn modelId="{2FB8D3BB-ACFC-9044-94F0-4BCC2452FC96}" type="presParOf" srcId="{DA2B8E5B-BB40-F640-872A-954CBA4FD3C9}" destId="{2FE58DEB-27E0-6A4D-BB71-FF77E50C1BFB}" srcOrd="5" destOrd="0" presId="urn:microsoft.com/office/officeart/2008/layout/LinedList"/>
    <dgm:cxn modelId="{254387E0-7C8A-B947-B7A5-FA447AA642A3}" type="presParOf" srcId="{2FE58DEB-27E0-6A4D-BB71-FF77E50C1BFB}" destId="{A62582B3-778F-9D4B-AE11-E5508C784EEF}" srcOrd="0" destOrd="0" presId="urn:microsoft.com/office/officeart/2008/layout/LinedList"/>
    <dgm:cxn modelId="{72FE5031-3072-9C4C-85B6-87301E36DD33}" type="presParOf" srcId="{2FE58DEB-27E0-6A4D-BB71-FF77E50C1BFB}" destId="{328D6A10-55AF-D347-9F27-9F6695B6D602}" srcOrd="1" destOrd="0" presId="urn:microsoft.com/office/officeart/2008/layout/LinedList"/>
    <dgm:cxn modelId="{D2C32340-BC87-FC4E-AA76-341F8F8AB360}" type="presParOf" srcId="{DA2B8E5B-BB40-F640-872A-954CBA4FD3C9}" destId="{EEDB02B6-DBA4-B446-9CCE-EC288A94B599}" srcOrd="6" destOrd="0" presId="urn:microsoft.com/office/officeart/2008/layout/LinedList"/>
    <dgm:cxn modelId="{49FE929F-7D38-9C4E-9F71-A18BD9411D2D}" type="presParOf" srcId="{DA2B8E5B-BB40-F640-872A-954CBA4FD3C9}" destId="{DC51EAF9-B275-704A-A742-332F2C4A1F9E}" srcOrd="7" destOrd="0" presId="urn:microsoft.com/office/officeart/2008/layout/LinedList"/>
    <dgm:cxn modelId="{9BB9B674-F116-FD48-B997-5DD099A91241}" type="presParOf" srcId="{DC51EAF9-B275-704A-A742-332F2C4A1F9E}" destId="{6E628716-E0CB-2A4E-8785-00F6EFE15A78}" srcOrd="0" destOrd="0" presId="urn:microsoft.com/office/officeart/2008/layout/LinedList"/>
    <dgm:cxn modelId="{010A31EB-B884-1D4E-8B53-F78BD1F04211}" type="presParOf" srcId="{DC51EAF9-B275-704A-A742-332F2C4A1F9E}" destId="{B26F6BAF-A2CD-A149-831F-9FC92BB12231}" srcOrd="1" destOrd="0" presId="urn:microsoft.com/office/officeart/2008/layout/LinedList"/>
    <dgm:cxn modelId="{3DD69F2F-AE62-854A-9F2C-3CDDEC0C6756}" type="presParOf" srcId="{DA2B8E5B-BB40-F640-872A-954CBA4FD3C9}" destId="{7368D9D7-561E-4744-B11D-74F3F38D866D}" srcOrd="8" destOrd="0" presId="urn:microsoft.com/office/officeart/2008/layout/LinedList"/>
    <dgm:cxn modelId="{3A048DAD-EFC6-604B-81DD-29F43C85EAA7}" type="presParOf" srcId="{DA2B8E5B-BB40-F640-872A-954CBA4FD3C9}" destId="{D87D5F93-A4FF-024B-B51B-D31202411C13}" srcOrd="9" destOrd="0" presId="urn:microsoft.com/office/officeart/2008/layout/LinedList"/>
    <dgm:cxn modelId="{C23C194B-4F80-FF4D-98EB-68DA8C5B251F}" type="presParOf" srcId="{D87D5F93-A4FF-024B-B51B-D31202411C13}" destId="{5FF888C3-3A42-DA42-8F90-1A0689631A62}" srcOrd="0" destOrd="0" presId="urn:microsoft.com/office/officeart/2008/layout/LinedList"/>
    <dgm:cxn modelId="{A859194B-8BD6-484D-AD39-5E056A4EB2E8}" type="presParOf" srcId="{D87D5F93-A4FF-024B-B51B-D31202411C13}" destId="{408FCCA9-F7D3-BB42-A3A0-827976E2579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48B798-8419-4C94-9BFD-C872DE138F9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23B0C03-84BE-4348-9759-8D231F5B13E0}">
      <dgm:prSet custT="1"/>
      <dgm:spPr/>
      <dgm:t>
        <a:bodyPr/>
        <a:lstStyle/>
        <a:p>
          <a:r>
            <a:rPr lang="en-US" sz="2000" dirty="0"/>
            <a:t>Collaboration is essential for developing effective AI solutions.  International dialogue on AI safety and ethics is crucial for harnessing the benefits of AI while mitigating risks and promoting a safe and equitable future worldwide.</a:t>
          </a:r>
        </a:p>
      </dgm:t>
    </dgm:pt>
    <dgm:pt modelId="{0CCD5C15-CB80-4E63-874A-C6553669597A}" type="parTrans" cxnId="{7781C749-7E5F-4485-9119-CD4AD99D934B}">
      <dgm:prSet/>
      <dgm:spPr/>
      <dgm:t>
        <a:bodyPr/>
        <a:lstStyle/>
        <a:p>
          <a:endParaRPr lang="en-US"/>
        </a:p>
      </dgm:t>
    </dgm:pt>
    <dgm:pt modelId="{2DA28747-74DF-4BAE-B60C-E579412F7D6D}" type="sibTrans" cxnId="{7781C749-7E5F-4485-9119-CD4AD99D934B}">
      <dgm:prSet/>
      <dgm:spPr/>
      <dgm:t>
        <a:bodyPr/>
        <a:lstStyle/>
        <a:p>
          <a:endParaRPr lang="en-US"/>
        </a:p>
      </dgm:t>
    </dgm:pt>
    <dgm:pt modelId="{430BA0AA-7DE5-4676-B6B2-4E3CCEAD527F}">
      <dgm:prSet custT="1"/>
      <dgm:spPr/>
      <dgm:t>
        <a:bodyPr/>
        <a:lstStyle/>
        <a:p>
          <a:r>
            <a:rPr lang="en-US" sz="2000" b="1" i="1" dirty="0"/>
            <a:t>The Bletchley Declaration, AI Safety Summit </a:t>
          </a:r>
          <a:r>
            <a:rPr lang="en-US" sz="2000" dirty="0"/>
            <a:t>2023, commits countries to the safe development of AI, emphasizing the importance of ethical development, transparency, and accountability. It urges international collaboration, increased research investment, and robust regulations</a:t>
          </a:r>
        </a:p>
      </dgm:t>
    </dgm:pt>
    <dgm:pt modelId="{AC01B735-CF5F-41FC-86FF-FF67C8BDE011}" type="parTrans" cxnId="{131F2CBA-784F-4F45-8015-E572C5579817}">
      <dgm:prSet/>
      <dgm:spPr/>
      <dgm:t>
        <a:bodyPr/>
        <a:lstStyle/>
        <a:p>
          <a:endParaRPr lang="en-US"/>
        </a:p>
      </dgm:t>
    </dgm:pt>
    <dgm:pt modelId="{DC5CA451-A93F-4A05-97C8-33A38829ACA2}" type="sibTrans" cxnId="{131F2CBA-784F-4F45-8015-E572C5579817}">
      <dgm:prSet/>
      <dgm:spPr/>
      <dgm:t>
        <a:bodyPr/>
        <a:lstStyle/>
        <a:p>
          <a:endParaRPr lang="en-US"/>
        </a:p>
      </dgm:t>
    </dgm:pt>
    <dgm:pt modelId="{00502D27-696D-4DC0-B4F9-5DD1FA541F4A}">
      <dgm:prSet custT="1"/>
      <dgm:spPr/>
      <dgm:t>
        <a:bodyPr/>
        <a:lstStyle/>
        <a:p>
          <a:r>
            <a:rPr lang="en-US" sz="2000" b="1" i="1" dirty="0"/>
            <a:t>The General Data Protection Regulation (GDPR),</a:t>
          </a:r>
          <a:r>
            <a:rPr lang="en-US" sz="2000" dirty="0"/>
            <a:t> May 25, 2018, safeguards individuals' privacy and personal data within the EU. It establishes principles for data processing and grants rights such as access, rectification, and erasure. Organizations must obtain consent and report breaches within 72 hours, facing fines for non-compliance.</a:t>
          </a:r>
        </a:p>
      </dgm:t>
    </dgm:pt>
    <dgm:pt modelId="{9A5FDD50-C1E5-450E-A697-E8CA7BF51AFC}" type="parTrans" cxnId="{D192268A-5F72-48F6-9D3E-38246A161ED0}">
      <dgm:prSet/>
      <dgm:spPr/>
      <dgm:t>
        <a:bodyPr/>
        <a:lstStyle/>
        <a:p>
          <a:endParaRPr lang="en-US"/>
        </a:p>
      </dgm:t>
    </dgm:pt>
    <dgm:pt modelId="{BB8E101D-9F87-44C4-AD4E-6E4D533BA4AB}" type="sibTrans" cxnId="{D192268A-5F72-48F6-9D3E-38246A161ED0}">
      <dgm:prSet/>
      <dgm:spPr/>
      <dgm:t>
        <a:bodyPr/>
        <a:lstStyle/>
        <a:p>
          <a:endParaRPr lang="en-US"/>
        </a:p>
      </dgm:t>
    </dgm:pt>
    <dgm:pt modelId="{1A8DE420-EB05-4073-996B-C06B2654DB63}" type="pres">
      <dgm:prSet presAssocID="{7A48B798-8419-4C94-9BFD-C872DE138F96}" presName="root" presStyleCnt="0">
        <dgm:presLayoutVars>
          <dgm:dir/>
          <dgm:resizeHandles val="exact"/>
        </dgm:presLayoutVars>
      </dgm:prSet>
      <dgm:spPr/>
    </dgm:pt>
    <dgm:pt modelId="{BF6CEDCA-A514-4709-BA72-6B84936CFE6D}" type="pres">
      <dgm:prSet presAssocID="{323B0C03-84BE-4348-9759-8D231F5B13E0}" presName="compNode" presStyleCnt="0"/>
      <dgm:spPr/>
    </dgm:pt>
    <dgm:pt modelId="{77CAD661-72F1-4486-9917-8271BDC0C836}" type="pres">
      <dgm:prSet presAssocID="{323B0C03-84BE-4348-9759-8D231F5B13E0}" presName="bgRect" presStyleLbl="bgShp" presStyleIdx="0" presStyleCnt="3" custLinFactNeighborX="-25" custLinFactNeighborY="-3350"/>
      <dgm:spPr/>
    </dgm:pt>
    <dgm:pt modelId="{B17B14D8-3664-478F-89AE-5D499A7BC0B0}" type="pres">
      <dgm:prSet presAssocID="{323B0C03-84BE-4348-9759-8D231F5B13E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2054AB36-AD50-4BA3-BD84-EEC24CE39D3E}" type="pres">
      <dgm:prSet presAssocID="{323B0C03-84BE-4348-9759-8D231F5B13E0}" presName="spaceRect" presStyleCnt="0"/>
      <dgm:spPr/>
    </dgm:pt>
    <dgm:pt modelId="{470B8287-E934-463D-BDCF-F79C9D2355A2}" type="pres">
      <dgm:prSet presAssocID="{323B0C03-84BE-4348-9759-8D231F5B13E0}" presName="parTx" presStyleLbl="revTx" presStyleIdx="0" presStyleCnt="3">
        <dgm:presLayoutVars>
          <dgm:chMax val="0"/>
          <dgm:chPref val="0"/>
        </dgm:presLayoutVars>
      </dgm:prSet>
      <dgm:spPr/>
    </dgm:pt>
    <dgm:pt modelId="{1192F140-A51A-4B95-A6B7-34AC242905F7}" type="pres">
      <dgm:prSet presAssocID="{2DA28747-74DF-4BAE-B60C-E579412F7D6D}" presName="sibTrans" presStyleCnt="0"/>
      <dgm:spPr/>
    </dgm:pt>
    <dgm:pt modelId="{C43F30FC-1137-492E-AF9B-8C72538EAD27}" type="pres">
      <dgm:prSet presAssocID="{430BA0AA-7DE5-4676-B6B2-4E3CCEAD527F}" presName="compNode" presStyleCnt="0"/>
      <dgm:spPr/>
    </dgm:pt>
    <dgm:pt modelId="{AC03C136-0254-4843-BDC9-622F57381F76}" type="pres">
      <dgm:prSet presAssocID="{430BA0AA-7DE5-4676-B6B2-4E3CCEAD527F}" presName="bgRect" presStyleLbl="bgShp" presStyleIdx="1" presStyleCnt="3"/>
      <dgm:spPr/>
    </dgm:pt>
    <dgm:pt modelId="{2AF9A8C7-5AAC-4305-A046-29BC722F9F74}" type="pres">
      <dgm:prSet presAssocID="{430BA0AA-7DE5-4676-B6B2-4E3CCEAD527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rth Globe Americas"/>
        </a:ext>
      </dgm:extLst>
    </dgm:pt>
    <dgm:pt modelId="{AC2BEA4A-3363-4B17-8159-AA7BE440C849}" type="pres">
      <dgm:prSet presAssocID="{430BA0AA-7DE5-4676-B6B2-4E3CCEAD527F}" presName="spaceRect" presStyleCnt="0"/>
      <dgm:spPr/>
    </dgm:pt>
    <dgm:pt modelId="{78DCBB8B-EBAD-4384-B587-5AE91993F49D}" type="pres">
      <dgm:prSet presAssocID="{430BA0AA-7DE5-4676-B6B2-4E3CCEAD527F}" presName="parTx" presStyleLbl="revTx" presStyleIdx="1" presStyleCnt="3">
        <dgm:presLayoutVars>
          <dgm:chMax val="0"/>
          <dgm:chPref val="0"/>
        </dgm:presLayoutVars>
      </dgm:prSet>
      <dgm:spPr/>
    </dgm:pt>
    <dgm:pt modelId="{34BD76AC-868D-49CC-90BB-3AA79D8B996B}" type="pres">
      <dgm:prSet presAssocID="{DC5CA451-A93F-4A05-97C8-33A38829ACA2}" presName="sibTrans" presStyleCnt="0"/>
      <dgm:spPr/>
    </dgm:pt>
    <dgm:pt modelId="{F1485888-6CDA-4BD1-B30F-7780155B5778}" type="pres">
      <dgm:prSet presAssocID="{00502D27-696D-4DC0-B4F9-5DD1FA541F4A}" presName="compNode" presStyleCnt="0"/>
      <dgm:spPr/>
    </dgm:pt>
    <dgm:pt modelId="{0BC516D3-72BC-4A32-8F38-B4C719B357CE}" type="pres">
      <dgm:prSet presAssocID="{00502D27-696D-4DC0-B4F9-5DD1FA541F4A}" presName="bgRect" presStyleLbl="bgShp" presStyleIdx="2" presStyleCnt="3" custLinFactNeighborX="-2091" custLinFactNeighborY="-5156"/>
      <dgm:spPr/>
    </dgm:pt>
    <dgm:pt modelId="{FA415A3F-6D22-4A33-A788-5D4C73C46F82}" type="pres">
      <dgm:prSet presAssocID="{00502D27-696D-4DC0-B4F9-5DD1FA541F4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ck"/>
        </a:ext>
      </dgm:extLst>
    </dgm:pt>
    <dgm:pt modelId="{1F91BE6F-5AFA-446D-9B8B-27A630803360}" type="pres">
      <dgm:prSet presAssocID="{00502D27-696D-4DC0-B4F9-5DD1FA541F4A}" presName="spaceRect" presStyleCnt="0"/>
      <dgm:spPr/>
    </dgm:pt>
    <dgm:pt modelId="{943BEBFB-0E38-4A55-B9F6-7A575F8E0190}" type="pres">
      <dgm:prSet presAssocID="{00502D27-696D-4DC0-B4F9-5DD1FA541F4A}" presName="parTx" presStyleLbl="revTx" presStyleIdx="2" presStyleCnt="3">
        <dgm:presLayoutVars>
          <dgm:chMax val="0"/>
          <dgm:chPref val="0"/>
        </dgm:presLayoutVars>
      </dgm:prSet>
      <dgm:spPr/>
    </dgm:pt>
  </dgm:ptLst>
  <dgm:cxnLst>
    <dgm:cxn modelId="{8058DE11-5C28-42AB-86D5-981D7DF1B690}" type="presOf" srcId="{7A48B798-8419-4C94-9BFD-C872DE138F96}" destId="{1A8DE420-EB05-4073-996B-C06B2654DB63}" srcOrd="0" destOrd="0" presId="urn:microsoft.com/office/officeart/2018/2/layout/IconVerticalSolidList"/>
    <dgm:cxn modelId="{CC05F828-7765-4C31-9452-FDBBF2953B29}" type="presOf" srcId="{00502D27-696D-4DC0-B4F9-5DD1FA541F4A}" destId="{943BEBFB-0E38-4A55-B9F6-7A575F8E0190}" srcOrd="0" destOrd="0" presId="urn:microsoft.com/office/officeart/2018/2/layout/IconVerticalSolidList"/>
    <dgm:cxn modelId="{579AF447-7C13-4F9F-8D31-6CBEF4E9DE00}" type="presOf" srcId="{323B0C03-84BE-4348-9759-8D231F5B13E0}" destId="{470B8287-E934-463D-BDCF-F79C9D2355A2}" srcOrd="0" destOrd="0" presId="urn:microsoft.com/office/officeart/2018/2/layout/IconVerticalSolidList"/>
    <dgm:cxn modelId="{7781C749-7E5F-4485-9119-CD4AD99D934B}" srcId="{7A48B798-8419-4C94-9BFD-C872DE138F96}" destId="{323B0C03-84BE-4348-9759-8D231F5B13E0}" srcOrd="0" destOrd="0" parTransId="{0CCD5C15-CB80-4E63-874A-C6553669597A}" sibTransId="{2DA28747-74DF-4BAE-B60C-E579412F7D6D}"/>
    <dgm:cxn modelId="{D192268A-5F72-48F6-9D3E-38246A161ED0}" srcId="{7A48B798-8419-4C94-9BFD-C872DE138F96}" destId="{00502D27-696D-4DC0-B4F9-5DD1FA541F4A}" srcOrd="2" destOrd="0" parTransId="{9A5FDD50-C1E5-450E-A697-E8CA7BF51AFC}" sibTransId="{BB8E101D-9F87-44C4-AD4E-6E4D533BA4AB}"/>
    <dgm:cxn modelId="{131F2CBA-784F-4F45-8015-E572C5579817}" srcId="{7A48B798-8419-4C94-9BFD-C872DE138F96}" destId="{430BA0AA-7DE5-4676-B6B2-4E3CCEAD527F}" srcOrd="1" destOrd="0" parTransId="{AC01B735-CF5F-41FC-86FF-FF67C8BDE011}" sibTransId="{DC5CA451-A93F-4A05-97C8-33A38829ACA2}"/>
    <dgm:cxn modelId="{FDFB0EEE-C2FD-4BDC-A754-DCBBF8B2729D}" type="presOf" srcId="{430BA0AA-7DE5-4676-B6B2-4E3CCEAD527F}" destId="{78DCBB8B-EBAD-4384-B587-5AE91993F49D}" srcOrd="0" destOrd="0" presId="urn:microsoft.com/office/officeart/2018/2/layout/IconVerticalSolidList"/>
    <dgm:cxn modelId="{B79C2ACE-6E21-4692-8E00-F4E82CAE1AD5}" type="presParOf" srcId="{1A8DE420-EB05-4073-996B-C06B2654DB63}" destId="{BF6CEDCA-A514-4709-BA72-6B84936CFE6D}" srcOrd="0" destOrd="0" presId="urn:microsoft.com/office/officeart/2018/2/layout/IconVerticalSolidList"/>
    <dgm:cxn modelId="{2BBE596F-AAF9-4F4C-A648-9E8CE3FB1FEF}" type="presParOf" srcId="{BF6CEDCA-A514-4709-BA72-6B84936CFE6D}" destId="{77CAD661-72F1-4486-9917-8271BDC0C836}" srcOrd="0" destOrd="0" presId="urn:microsoft.com/office/officeart/2018/2/layout/IconVerticalSolidList"/>
    <dgm:cxn modelId="{789C843C-0575-48FD-90AA-E733599A9C68}" type="presParOf" srcId="{BF6CEDCA-A514-4709-BA72-6B84936CFE6D}" destId="{B17B14D8-3664-478F-89AE-5D499A7BC0B0}" srcOrd="1" destOrd="0" presId="urn:microsoft.com/office/officeart/2018/2/layout/IconVerticalSolidList"/>
    <dgm:cxn modelId="{057573B3-2DBC-4251-8B6A-C6EC0D43DED0}" type="presParOf" srcId="{BF6CEDCA-A514-4709-BA72-6B84936CFE6D}" destId="{2054AB36-AD50-4BA3-BD84-EEC24CE39D3E}" srcOrd="2" destOrd="0" presId="urn:microsoft.com/office/officeart/2018/2/layout/IconVerticalSolidList"/>
    <dgm:cxn modelId="{B4BE5972-FBBF-43FA-913F-DF82A7201F53}" type="presParOf" srcId="{BF6CEDCA-A514-4709-BA72-6B84936CFE6D}" destId="{470B8287-E934-463D-BDCF-F79C9D2355A2}" srcOrd="3" destOrd="0" presId="urn:microsoft.com/office/officeart/2018/2/layout/IconVerticalSolidList"/>
    <dgm:cxn modelId="{ADB9A221-C4CA-45CB-BC18-23B13E92523F}" type="presParOf" srcId="{1A8DE420-EB05-4073-996B-C06B2654DB63}" destId="{1192F140-A51A-4B95-A6B7-34AC242905F7}" srcOrd="1" destOrd="0" presId="urn:microsoft.com/office/officeart/2018/2/layout/IconVerticalSolidList"/>
    <dgm:cxn modelId="{170E8B18-BA87-44FF-8BC6-19F7A4445E89}" type="presParOf" srcId="{1A8DE420-EB05-4073-996B-C06B2654DB63}" destId="{C43F30FC-1137-492E-AF9B-8C72538EAD27}" srcOrd="2" destOrd="0" presId="urn:microsoft.com/office/officeart/2018/2/layout/IconVerticalSolidList"/>
    <dgm:cxn modelId="{2E9F4D45-B30C-4054-B581-E0CB6BC37DF5}" type="presParOf" srcId="{C43F30FC-1137-492E-AF9B-8C72538EAD27}" destId="{AC03C136-0254-4843-BDC9-622F57381F76}" srcOrd="0" destOrd="0" presId="urn:microsoft.com/office/officeart/2018/2/layout/IconVerticalSolidList"/>
    <dgm:cxn modelId="{851B2D7E-A30A-4928-96FA-6169242599F0}" type="presParOf" srcId="{C43F30FC-1137-492E-AF9B-8C72538EAD27}" destId="{2AF9A8C7-5AAC-4305-A046-29BC722F9F74}" srcOrd="1" destOrd="0" presId="urn:microsoft.com/office/officeart/2018/2/layout/IconVerticalSolidList"/>
    <dgm:cxn modelId="{68C10F36-072B-4FE9-8734-1202AF23E1B4}" type="presParOf" srcId="{C43F30FC-1137-492E-AF9B-8C72538EAD27}" destId="{AC2BEA4A-3363-4B17-8159-AA7BE440C849}" srcOrd="2" destOrd="0" presId="urn:microsoft.com/office/officeart/2018/2/layout/IconVerticalSolidList"/>
    <dgm:cxn modelId="{BDFA210E-1013-45B7-BAA1-38858711B126}" type="presParOf" srcId="{C43F30FC-1137-492E-AF9B-8C72538EAD27}" destId="{78DCBB8B-EBAD-4384-B587-5AE91993F49D}" srcOrd="3" destOrd="0" presId="urn:microsoft.com/office/officeart/2018/2/layout/IconVerticalSolidList"/>
    <dgm:cxn modelId="{2556A72A-6FD5-499E-93F2-B0E94D7B219B}" type="presParOf" srcId="{1A8DE420-EB05-4073-996B-C06B2654DB63}" destId="{34BD76AC-868D-49CC-90BB-3AA79D8B996B}" srcOrd="3" destOrd="0" presId="urn:microsoft.com/office/officeart/2018/2/layout/IconVerticalSolidList"/>
    <dgm:cxn modelId="{B63EFE1C-0005-4A50-AD7F-59170EF691C2}" type="presParOf" srcId="{1A8DE420-EB05-4073-996B-C06B2654DB63}" destId="{F1485888-6CDA-4BD1-B30F-7780155B5778}" srcOrd="4" destOrd="0" presId="urn:microsoft.com/office/officeart/2018/2/layout/IconVerticalSolidList"/>
    <dgm:cxn modelId="{EE82031D-8B2B-4F58-B752-6B5C4D2F59B9}" type="presParOf" srcId="{F1485888-6CDA-4BD1-B30F-7780155B5778}" destId="{0BC516D3-72BC-4A32-8F38-B4C719B357CE}" srcOrd="0" destOrd="0" presId="urn:microsoft.com/office/officeart/2018/2/layout/IconVerticalSolidList"/>
    <dgm:cxn modelId="{5F3A9EBF-626C-47F2-95A5-F2095A1683D3}" type="presParOf" srcId="{F1485888-6CDA-4BD1-B30F-7780155B5778}" destId="{FA415A3F-6D22-4A33-A788-5D4C73C46F82}" srcOrd="1" destOrd="0" presId="urn:microsoft.com/office/officeart/2018/2/layout/IconVerticalSolidList"/>
    <dgm:cxn modelId="{EEC0F4F4-33F0-4178-8DE3-A15EE8617838}" type="presParOf" srcId="{F1485888-6CDA-4BD1-B30F-7780155B5778}" destId="{1F91BE6F-5AFA-446D-9B8B-27A630803360}" srcOrd="2" destOrd="0" presId="urn:microsoft.com/office/officeart/2018/2/layout/IconVerticalSolidList"/>
    <dgm:cxn modelId="{63451363-B3E6-489B-B8AC-A8CB311B52BF}" type="presParOf" srcId="{F1485888-6CDA-4BD1-B30F-7780155B5778}" destId="{943BEBFB-0E38-4A55-B9F6-7A575F8E019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EE9071-ED62-2749-9C0B-28D21C75E20B}" type="doc">
      <dgm:prSet loTypeId="urn:microsoft.com/office/officeart/2005/8/layout/radial3" loCatId="list" qsTypeId="urn:microsoft.com/office/officeart/2005/8/quickstyle/simple1" qsCatId="simple" csTypeId="urn:microsoft.com/office/officeart/2005/8/colors/accent1_2" csCatId="accent1" phldr="1"/>
      <dgm:spPr/>
      <dgm:t>
        <a:bodyPr/>
        <a:lstStyle/>
        <a:p>
          <a:endParaRPr lang="en-US"/>
        </a:p>
      </dgm:t>
    </dgm:pt>
    <dgm:pt modelId="{E4555F28-625A-B140-A878-FD718CA7F269}">
      <dgm:prSet/>
      <dgm:spPr/>
      <dgm:t>
        <a:bodyPr/>
        <a:lstStyle/>
        <a:p>
          <a:r>
            <a:rPr lang="en-US" b="1" i="1" dirty="0"/>
            <a:t>Digital biology</a:t>
          </a:r>
          <a:r>
            <a:rPr lang="en-US" b="1" dirty="0"/>
            <a:t> </a:t>
          </a:r>
          <a:r>
            <a:rPr lang="en-US" dirty="0"/>
            <a:t>combines biology with computational and digital technologies. </a:t>
          </a:r>
        </a:p>
      </dgm:t>
    </dgm:pt>
    <dgm:pt modelId="{85B1A7E5-F602-4648-8588-6B004AAFDCCD}" type="parTrans" cxnId="{EDE27E20-24A4-2B4B-8830-7D32F7515500}">
      <dgm:prSet/>
      <dgm:spPr/>
      <dgm:t>
        <a:bodyPr/>
        <a:lstStyle/>
        <a:p>
          <a:endParaRPr lang="en-US"/>
        </a:p>
      </dgm:t>
    </dgm:pt>
    <dgm:pt modelId="{32B4A9F6-DF7E-C647-B4CD-9F4DFF13E613}" type="sibTrans" cxnId="{EDE27E20-24A4-2B4B-8830-7D32F7515500}">
      <dgm:prSet/>
      <dgm:spPr/>
      <dgm:t>
        <a:bodyPr/>
        <a:lstStyle/>
        <a:p>
          <a:endParaRPr lang="en-US"/>
        </a:p>
      </dgm:t>
    </dgm:pt>
    <dgm:pt modelId="{AD980D3B-D6F2-A541-9F6C-4409C94DD15B}">
      <dgm:prSet custT="1"/>
      <dgm:spPr/>
      <dgm:t>
        <a:bodyPr/>
        <a:lstStyle/>
        <a:p>
          <a:r>
            <a:rPr lang="en-US" sz="2000" i="1" dirty="0"/>
            <a:t>Bioinformatics- </a:t>
          </a:r>
          <a:r>
            <a:rPr lang="en-US" sz="2000" dirty="0"/>
            <a:t>software and algorithms analyze biological data. Genomics, transcriptomics, and proteomics</a:t>
          </a:r>
          <a:r>
            <a:rPr lang="en-US" sz="2000" i="1" dirty="0"/>
            <a:t>.</a:t>
          </a:r>
          <a:endParaRPr lang="en-US" sz="2000" dirty="0"/>
        </a:p>
      </dgm:t>
    </dgm:pt>
    <dgm:pt modelId="{94A7E1CD-53D0-FF40-B900-51865D66FE9B}" type="parTrans" cxnId="{C01DB978-38C5-3A45-A3E5-C5B6FF7EA987}">
      <dgm:prSet/>
      <dgm:spPr/>
      <dgm:t>
        <a:bodyPr/>
        <a:lstStyle/>
        <a:p>
          <a:endParaRPr lang="en-US"/>
        </a:p>
      </dgm:t>
    </dgm:pt>
    <dgm:pt modelId="{AB380C8F-133B-0A43-8272-8DF1262ACF2C}" type="sibTrans" cxnId="{C01DB978-38C5-3A45-A3E5-C5B6FF7EA987}">
      <dgm:prSet/>
      <dgm:spPr/>
      <dgm:t>
        <a:bodyPr/>
        <a:lstStyle/>
        <a:p>
          <a:endParaRPr lang="en-US"/>
        </a:p>
      </dgm:t>
    </dgm:pt>
    <dgm:pt modelId="{A205856F-0DE4-3045-AAB7-F2C80C8E5F73}">
      <dgm:prSet custT="1"/>
      <dgm:spPr/>
      <dgm:t>
        <a:bodyPr/>
        <a:lstStyle/>
        <a:p>
          <a:r>
            <a:rPr lang="en-US" sz="2000" i="1" dirty="0"/>
            <a:t>Synthetic biology </a:t>
          </a:r>
          <a:r>
            <a:rPr lang="en-US" sz="2000" dirty="0"/>
            <a:t>merges biology and engineering to design and create new biological parts, devices, and systems. </a:t>
          </a:r>
        </a:p>
      </dgm:t>
    </dgm:pt>
    <dgm:pt modelId="{99B6427E-2EC9-AB4B-B16D-AD125980A52D}" type="parTrans" cxnId="{7C9001E9-F03D-B349-9CCF-A16EFE476EA5}">
      <dgm:prSet/>
      <dgm:spPr/>
      <dgm:t>
        <a:bodyPr/>
        <a:lstStyle/>
        <a:p>
          <a:endParaRPr lang="en-US"/>
        </a:p>
      </dgm:t>
    </dgm:pt>
    <dgm:pt modelId="{AB17C08F-FA43-5940-9E49-A9D8E450C82E}" type="sibTrans" cxnId="{7C9001E9-F03D-B349-9CCF-A16EFE476EA5}">
      <dgm:prSet/>
      <dgm:spPr/>
      <dgm:t>
        <a:bodyPr/>
        <a:lstStyle/>
        <a:p>
          <a:endParaRPr lang="en-US"/>
        </a:p>
      </dgm:t>
    </dgm:pt>
    <dgm:pt modelId="{752BDDFC-A5AA-B948-BF23-A332001F3B71}">
      <dgm:prSet custT="1"/>
      <dgm:spPr/>
      <dgm:t>
        <a:bodyPr/>
        <a:lstStyle/>
        <a:p>
          <a:r>
            <a:rPr lang="en-US" sz="2000" i="1" dirty="0"/>
            <a:t>Data integration </a:t>
          </a:r>
          <a:r>
            <a:rPr lang="en-US" sz="2000" dirty="0"/>
            <a:t>combines biological data from different sources to gain comprehensive insights into biological questions. </a:t>
          </a:r>
        </a:p>
      </dgm:t>
    </dgm:pt>
    <dgm:pt modelId="{FE72E9D9-33B4-5B4E-8E12-3683BC1F2A3C}" type="parTrans" cxnId="{DB6CB28F-7261-7747-90DB-79E77E33958E}">
      <dgm:prSet/>
      <dgm:spPr/>
      <dgm:t>
        <a:bodyPr/>
        <a:lstStyle/>
        <a:p>
          <a:endParaRPr lang="en-US"/>
        </a:p>
      </dgm:t>
    </dgm:pt>
    <dgm:pt modelId="{3232561C-E498-AC49-A9C2-1A46E049140A}" type="sibTrans" cxnId="{DB6CB28F-7261-7747-90DB-79E77E33958E}">
      <dgm:prSet/>
      <dgm:spPr/>
      <dgm:t>
        <a:bodyPr/>
        <a:lstStyle/>
        <a:p>
          <a:endParaRPr lang="en-US"/>
        </a:p>
      </dgm:t>
    </dgm:pt>
    <dgm:pt modelId="{77B60207-06FC-5148-9607-260B57A23CD1}">
      <dgm:prSet custT="1"/>
      <dgm:spPr/>
      <dgm:t>
        <a:bodyPr/>
        <a:lstStyle/>
        <a:p>
          <a:r>
            <a:rPr lang="en-US" sz="2000" i="1" dirty="0"/>
            <a:t>Computational biology-</a:t>
          </a:r>
          <a:r>
            <a:rPr lang="en-US" sz="2000" dirty="0"/>
            <a:t> mathematical models and simulations comprehend biological systems and predict their behavior. </a:t>
          </a:r>
        </a:p>
      </dgm:t>
    </dgm:pt>
    <dgm:pt modelId="{EE1D5065-B9B1-5144-905C-2732FC404900}" type="parTrans" cxnId="{C6008573-B3A3-544F-8B44-80314D82922C}">
      <dgm:prSet/>
      <dgm:spPr/>
      <dgm:t>
        <a:bodyPr/>
        <a:lstStyle/>
        <a:p>
          <a:endParaRPr lang="en-US"/>
        </a:p>
      </dgm:t>
    </dgm:pt>
    <dgm:pt modelId="{4FC6C344-48BF-464B-8850-A8B2D51D9E78}" type="sibTrans" cxnId="{C6008573-B3A3-544F-8B44-80314D82922C}">
      <dgm:prSet/>
      <dgm:spPr/>
      <dgm:t>
        <a:bodyPr/>
        <a:lstStyle/>
        <a:p>
          <a:endParaRPr lang="en-US"/>
        </a:p>
      </dgm:t>
    </dgm:pt>
    <dgm:pt modelId="{8787343D-247A-6249-8768-3867FF074368}" type="pres">
      <dgm:prSet presAssocID="{80EE9071-ED62-2749-9C0B-28D21C75E20B}" presName="composite" presStyleCnt="0">
        <dgm:presLayoutVars>
          <dgm:chMax val="1"/>
          <dgm:dir/>
          <dgm:resizeHandles val="exact"/>
        </dgm:presLayoutVars>
      </dgm:prSet>
      <dgm:spPr/>
    </dgm:pt>
    <dgm:pt modelId="{AD92BEF6-24F6-344A-81EE-EFB42C5DF957}" type="pres">
      <dgm:prSet presAssocID="{80EE9071-ED62-2749-9C0B-28D21C75E20B}" presName="radial" presStyleCnt="0">
        <dgm:presLayoutVars>
          <dgm:animLvl val="ctr"/>
        </dgm:presLayoutVars>
      </dgm:prSet>
      <dgm:spPr/>
    </dgm:pt>
    <dgm:pt modelId="{AFDAF231-97B4-FC48-B01F-ACDB044E9210}" type="pres">
      <dgm:prSet presAssocID="{E4555F28-625A-B140-A878-FD718CA7F269}" presName="centerShape" presStyleLbl="vennNode1" presStyleIdx="0" presStyleCnt="5" custScaleX="816826" custScaleY="646731" custLinFactNeighborX="3374" custLinFactNeighborY="-294"/>
      <dgm:spPr/>
    </dgm:pt>
    <dgm:pt modelId="{F8661012-2D46-9045-BAA0-76E3D1B8C951}" type="pres">
      <dgm:prSet presAssocID="{AD980D3B-D6F2-A541-9F6C-4409C94DD15B}" presName="node" presStyleLbl="vennNode1" presStyleIdx="1" presStyleCnt="5" custScaleX="2000000" custScaleY="617866" custRadScaleRad="74499" custRadScaleInc="1301">
        <dgm:presLayoutVars>
          <dgm:bulletEnabled val="1"/>
        </dgm:presLayoutVars>
      </dgm:prSet>
      <dgm:spPr/>
    </dgm:pt>
    <dgm:pt modelId="{2055B0B2-6852-C84D-A52B-298A9899DC8C}" type="pres">
      <dgm:prSet presAssocID="{77B60207-06FC-5148-9607-260B57A23CD1}" presName="node" presStyleLbl="vennNode1" presStyleIdx="2" presStyleCnt="5" custScaleX="1655569" custScaleY="1938348" custRadScaleRad="153521" custRadScaleInc="-1082">
        <dgm:presLayoutVars>
          <dgm:bulletEnabled val="1"/>
        </dgm:presLayoutVars>
      </dgm:prSet>
      <dgm:spPr/>
    </dgm:pt>
    <dgm:pt modelId="{33A356FB-42F5-0344-A831-4B3F6E69AE9B}" type="pres">
      <dgm:prSet presAssocID="{A205856F-0DE4-3045-AAB7-F2C80C8E5F73}" presName="node" presStyleLbl="vennNode1" presStyleIdx="3" presStyleCnt="5" custScaleX="2000000" custScaleY="833082" custRadScaleRad="82420" custRadScaleInc="-22">
        <dgm:presLayoutVars>
          <dgm:bulletEnabled val="1"/>
        </dgm:presLayoutVars>
      </dgm:prSet>
      <dgm:spPr/>
    </dgm:pt>
    <dgm:pt modelId="{A1600F14-2FB8-6948-8603-AB5CE692D799}" type="pres">
      <dgm:prSet presAssocID="{752BDDFC-A5AA-B948-BF23-A332001F3B71}" presName="node" presStyleLbl="vennNode1" presStyleIdx="4" presStyleCnt="5" custScaleX="1623948" custScaleY="1863419" custRadScaleRad="160820" custRadScaleInc="1855">
        <dgm:presLayoutVars>
          <dgm:bulletEnabled val="1"/>
        </dgm:presLayoutVars>
      </dgm:prSet>
      <dgm:spPr/>
    </dgm:pt>
  </dgm:ptLst>
  <dgm:cxnLst>
    <dgm:cxn modelId="{EDE27E20-24A4-2B4B-8830-7D32F7515500}" srcId="{80EE9071-ED62-2749-9C0B-28D21C75E20B}" destId="{E4555F28-625A-B140-A878-FD718CA7F269}" srcOrd="0" destOrd="0" parTransId="{85B1A7E5-F602-4648-8588-6B004AAFDCCD}" sibTransId="{32B4A9F6-DF7E-C647-B4CD-9F4DFF13E613}"/>
    <dgm:cxn modelId="{8A57943E-E1DE-8144-AFDE-8E689D8FE157}" type="presOf" srcId="{752BDDFC-A5AA-B948-BF23-A332001F3B71}" destId="{A1600F14-2FB8-6948-8603-AB5CE692D799}" srcOrd="0" destOrd="0" presId="urn:microsoft.com/office/officeart/2005/8/layout/radial3"/>
    <dgm:cxn modelId="{4388E353-BF58-FB42-B6B1-105FEAD432D3}" type="presOf" srcId="{A205856F-0DE4-3045-AAB7-F2C80C8E5F73}" destId="{33A356FB-42F5-0344-A831-4B3F6E69AE9B}" srcOrd="0" destOrd="0" presId="urn:microsoft.com/office/officeart/2005/8/layout/radial3"/>
    <dgm:cxn modelId="{28618E56-FC2C-3248-811A-F53432AB20DE}" type="presOf" srcId="{80EE9071-ED62-2749-9C0B-28D21C75E20B}" destId="{8787343D-247A-6249-8768-3867FF074368}" srcOrd="0" destOrd="0" presId="urn:microsoft.com/office/officeart/2005/8/layout/radial3"/>
    <dgm:cxn modelId="{C6008573-B3A3-544F-8B44-80314D82922C}" srcId="{E4555F28-625A-B140-A878-FD718CA7F269}" destId="{77B60207-06FC-5148-9607-260B57A23CD1}" srcOrd="1" destOrd="0" parTransId="{EE1D5065-B9B1-5144-905C-2732FC404900}" sibTransId="{4FC6C344-48BF-464B-8850-A8B2D51D9E78}"/>
    <dgm:cxn modelId="{C01DB978-38C5-3A45-A3E5-C5B6FF7EA987}" srcId="{E4555F28-625A-B140-A878-FD718CA7F269}" destId="{AD980D3B-D6F2-A541-9F6C-4409C94DD15B}" srcOrd="0" destOrd="0" parTransId="{94A7E1CD-53D0-FF40-B900-51865D66FE9B}" sibTransId="{AB380C8F-133B-0A43-8272-8DF1262ACF2C}"/>
    <dgm:cxn modelId="{DB6CB28F-7261-7747-90DB-79E77E33958E}" srcId="{E4555F28-625A-B140-A878-FD718CA7F269}" destId="{752BDDFC-A5AA-B948-BF23-A332001F3B71}" srcOrd="3" destOrd="0" parTransId="{FE72E9D9-33B4-5B4E-8E12-3683BC1F2A3C}" sibTransId="{3232561C-E498-AC49-A9C2-1A46E049140A}"/>
    <dgm:cxn modelId="{0FCC75AC-E68B-2840-9AD1-A02CD24245B0}" type="presOf" srcId="{AD980D3B-D6F2-A541-9F6C-4409C94DD15B}" destId="{F8661012-2D46-9045-BAA0-76E3D1B8C951}" srcOrd="0" destOrd="0" presId="urn:microsoft.com/office/officeart/2005/8/layout/radial3"/>
    <dgm:cxn modelId="{D91810E6-8AFC-2C4E-9329-32D6DB3A920E}" type="presOf" srcId="{77B60207-06FC-5148-9607-260B57A23CD1}" destId="{2055B0B2-6852-C84D-A52B-298A9899DC8C}" srcOrd="0" destOrd="0" presId="urn:microsoft.com/office/officeart/2005/8/layout/radial3"/>
    <dgm:cxn modelId="{7C9001E9-F03D-B349-9CCF-A16EFE476EA5}" srcId="{E4555F28-625A-B140-A878-FD718CA7F269}" destId="{A205856F-0DE4-3045-AAB7-F2C80C8E5F73}" srcOrd="2" destOrd="0" parTransId="{99B6427E-2EC9-AB4B-B16D-AD125980A52D}" sibTransId="{AB17C08F-FA43-5940-9E49-A9D8E450C82E}"/>
    <dgm:cxn modelId="{60F62DF4-F698-944C-8346-B0CB85459116}" type="presOf" srcId="{E4555F28-625A-B140-A878-FD718CA7F269}" destId="{AFDAF231-97B4-FC48-B01F-ACDB044E9210}" srcOrd="0" destOrd="0" presId="urn:microsoft.com/office/officeart/2005/8/layout/radial3"/>
    <dgm:cxn modelId="{23F72C8F-8032-4044-9EF6-7FE35F90A2E7}" type="presParOf" srcId="{8787343D-247A-6249-8768-3867FF074368}" destId="{AD92BEF6-24F6-344A-81EE-EFB42C5DF957}" srcOrd="0" destOrd="0" presId="urn:microsoft.com/office/officeart/2005/8/layout/radial3"/>
    <dgm:cxn modelId="{CAA8B313-B88B-994C-BC1B-F45A642261F9}" type="presParOf" srcId="{AD92BEF6-24F6-344A-81EE-EFB42C5DF957}" destId="{AFDAF231-97B4-FC48-B01F-ACDB044E9210}" srcOrd="0" destOrd="0" presId="urn:microsoft.com/office/officeart/2005/8/layout/radial3"/>
    <dgm:cxn modelId="{FDA02768-C018-6B45-9293-A784B06CF45E}" type="presParOf" srcId="{AD92BEF6-24F6-344A-81EE-EFB42C5DF957}" destId="{F8661012-2D46-9045-BAA0-76E3D1B8C951}" srcOrd="1" destOrd="0" presId="urn:microsoft.com/office/officeart/2005/8/layout/radial3"/>
    <dgm:cxn modelId="{4B21BD5B-CB93-4C4E-A0EC-29B9C2B9E77D}" type="presParOf" srcId="{AD92BEF6-24F6-344A-81EE-EFB42C5DF957}" destId="{2055B0B2-6852-C84D-A52B-298A9899DC8C}" srcOrd="2" destOrd="0" presId="urn:microsoft.com/office/officeart/2005/8/layout/radial3"/>
    <dgm:cxn modelId="{7379AE89-59D6-3D41-8728-B09389F2B500}" type="presParOf" srcId="{AD92BEF6-24F6-344A-81EE-EFB42C5DF957}" destId="{33A356FB-42F5-0344-A831-4B3F6E69AE9B}" srcOrd="3" destOrd="0" presId="urn:microsoft.com/office/officeart/2005/8/layout/radial3"/>
    <dgm:cxn modelId="{D96130F0-0698-7C49-9AF7-76DB58CD7C46}" type="presParOf" srcId="{AD92BEF6-24F6-344A-81EE-EFB42C5DF957}" destId="{A1600F14-2FB8-6948-8603-AB5CE692D799}"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DCCC47-870D-964B-BCFF-CF291BDFA356}"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AF710D77-FCED-9841-9642-DA48E365830F}">
      <dgm:prSet custT="1"/>
      <dgm:spPr/>
      <dgm:t>
        <a:bodyPr/>
        <a:lstStyle/>
        <a:p>
          <a:r>
            <a:rPr lang="en-US" sz="1800" dirty="0"/>
            <a:t>1950s- intelligent systems that could replicate human decision-making in diagnosis and treatment. </a:t>
          </a:r>
        </a:p>
      </dgm:t>
    </dgm:pt>
    <dgm:pt modelId="{B79F8CB4-788F-F440-AEA4-AF98091F5237}" type="parTrans" cxnId="{A345738B-0864-9049-9468-FB2195321AA8}">
      <dgm:prSet/>
      <dgm:spPr/>
      <dgm:t>
        <a:bodyPr/>
        <a:lstStyle/>
        <a:p>
          <a:endParaRPr lang="en-US"/>
        </a:p>
      </dgm:t>
    </dgm:pt>
    <dgm:pt modelId="{A4795D54-10BF-7B4F-A80A-464412776EC0}" type="sibTrans" cxnId="{A345738B-0864-9049-9468-FB2195321AA8}">
      <dgm:prSet/>
      <dgm:spPr/>
      <dgm:t>
        <a:bodyPr/>
        <a:lstStyle/>
        <a:p>
          <a:endParaRPr lang="en-US"/>
        </a:p>
      </dgm:t>
    </dgm:pt>
    <dgm:pt modelId="{5C2BAE99-A298-E34D-9330-A80C337F8A9E}">
      <dgm:prSet custT="1"/>
      <dgm:spPr/>
      <dgm:t>
        <a:bodyPr/>
        <a:lstStyle/>
        <a:p>
          <a:r>
            <a:rPr lang="en-US" sz="1800" dirty="0"/>
            <a:t>Alan Turing wrote the 1950 paper, ‘Computing Machinery and Intelligence,’ published in the journal </a:t>
          </a:r>
          <a:r>
            <a:rPr lang="en-US" sz="1800" i="1" dirty="0"/>
            <a:t>Mind</a:t>
          </a:r>
          <a:r>
            <a:rPr lang="en-US" sz="1800" dirty="0"/>
            <a:t>. </a:t>
          </a:r>
        </a:p>
      </dgm:t>
    </dgm:pt>
    <dgm:pt modelId="{FA435AEC-CF5A-3245-ACC9-C8FDCDFB2CF7}" type="parTrans" cxnId="{B0309D9E-C557-6C48-B4B0-DF9B32A16769}">
      <dgm:prSet/>
      <dgm:spPr/>
      <dgm:t>
        <a:bodyPr/>
        <a:lstStyle/>
        <a:p>
          <a:endParaRPr lang="en-US"/>
        </a:p>
      </dgm:t>
    </dgm:pt>
    <dgm:pt modelId="{DDDFC3D8-F5D8-A541-8BE9-2FC6D9D4E46E}" type="sibTrans" cxnId="{B0309D9E-C557-6C48-B4B0-DF9B32A16769}">
      <dgm:prSet/>
      <dgm:spPr/>
      <dgm:t>
        <a:bodyPr/>
        <a:lstStyle/>
        <a:p>
          <a:endParaRPr lang="en-US"/>
        </a:p>
      </dgm:t>
    </dgm:pt>
    <dgm:pt modelId="{5669AFDB-B7D3-6045-922D-79E68CDD55DE}">
      <dgm:prSet custT="1"/>
      <dgm:spPr/>
      <dgm:t>
        <a:bodyPr/>
        <a:lstStyle/>
        <a:p>
          <a:r>
            <a:rPr lang="en-US" sz="1800" dirty="0"/>
            <a:t>1961- A computer was introduced into medicine for diagnosis</a:t>
          </a:r>
        </a:p>
      </dgm:t>
    </dgm:pt>
    <dgm:pt modelId="{1FFB29D3-AB14-4B41-A1F4-EDF1F89803D7}" type="parTrans" cxnId="{21CA8BC9-CBB8-AB42-9BD0-A65B15307A94}">
      <dgm:prSet/>
      <dgm:spPr/>
      <dgm:t>
        <a:bodyPr/>
        <a:lstStyle/>
        <a:p>
          <a:endParaRPr lang="en-US"/>
        </a:p>
      </dgm:t>
    </dgm:pt>
    <dgm:pt modelId="{92E6A963-86C8-0D4F-9722-29BE1A072890}" type="sibTrans" cxnId="{21CA8BC9-CBB8-AB42-9BD0-A65B15307A94}">
      <dgm:prSet/>
      <dgm:spPr/>
      <dgm:t>
        <a:bodyPr/>
        <a:lstStyle/>
        <a:p>
          <a:endParaRPr lang="en-US"/>
        </a:p>
      </dgm:t>
    </dgm:pt>
    <dgm:pt modelId="{87FB3662-E50C-FD41-ACAB-05E63CC9A6F1}">
      <dgm:prSet custT="1"/>
      <dgm:spPr/>
      <dgm:t>
        <a:bodyPr/>
        <a:lstStyle/>
        <a:p>
          <a:r>
            <a:rPr lang="en-US" sz="1800" dirty="0"/>
            <a:t>1952- Punched cards were used for the differential diagnosis of hematologic diseases. </a:t>
          </a:r>
        </a:p>
      </dgm:t>
    </dgm:pt>
    <dgm:pt modelId="{ECD5BB05-0A92-2A43-9CF9-A109138868DC}" type="sibTrans" cxnId="{ED69C3E4-307E-AE4C-8E02-E32592939564}">
      <dgm:prSet/>
      <dgm:spPr/>
      <dgm:t>
        <a:bodyPr/>
        <a:lstStyle/>
        <a:p>
          <a:endParaRPr lang="en-US"/>
        </a:p>
      </dgm:t>
    </dgm:pt>
    <dgm:pt modelId="{945D0B54-9DB4-154A-B165-888EA428F49C}" type="parTrans" cxnId="{ED69C3E4-307E-AE4C-8E02-E32592939564}">
      <dgm:prSet/>
      <dgm:spPr/>
      <dgm:t>
        <a:bodyPr/>
        <a:lstStyle/>
        <a:p>
          <a:endParaRPr lang="en-US"/>
        </a:p>
      </dgm:t>
    </dgm:pt>
    <dgm:pt modelId="{29EB9E14-388B-1040-AE72-B54A0A23E91B}">
      <dgm:prSet custT="1"/>
      <dgm:spPr/>
      <dgm:t>
        <a:bodyPr/>
        <a:lstStyle/>
        <a:p>
          <a:pPr>
            <a:buClrTx/>
            <a:buSzTx/>
            <a:buFontTx/>
            <a:buNone/>
          </a:pPr>
          <a:r>
            <a:rPr lang="en-US" sz="1800" dirty="0"/>
            <a:t>1956 </a:t>
          </a:r>
          <a:r>
            <a:rPr lang="en-US" sz="1800" i="1" dirty="0"/>
            <a:t>Dartmouth Summer Research Project on Artificial Intelligence,</a:t>
          </a:r>
          <a:r>
            <a:rPr lang="en-US" sz="1800" dirty="0"/>
            <a:t> organized by John McCarthy</a:t>
          </a:r>
        </a:p>
      </dgm:t>
    </dgm:pt>
    <dgm:pt modelId="{C6D7A309-2DE5-1D45-AF90-E5F57D418176}" type="parTrans" cxnId="{9AA26B2C-A6B8-CE47-B8EE-FCE03A8E29B8}">
      <dgm:prSet/>
      <dgm:spPr/>
      <dgm:t>
        <a:bodyPr/>
        <a:lstStyle/>
        <a:p>
          <a:endParaRPr lang="en-US"/>
        </a:p>
      </dgm:t>
    </dgm:pt>
    <dgm:pt modelId="{CD9E173D-1D8A-A04C-8D5F-D9EC4606B749}" type="sibTrans" cxnId="{9AA26B2C-A6B8-CE47-B8EE-FCE03A8E29B8}">
      <dgm:prSet/>
      <dgm:spPr/>
      <dgm:t>
        <a:bodyPr/>
        <a:lstStyle/>
        <a:p>
          <a:endParaRPr lang="en-US"/>
        </a:p>
      </dgm:t>
    </dgm:pt>
    <dgm:pt modelId="{EE707E56-C46B-9F46-8A3E-59EFAB59E994}" type="pres">
      <dgm:prSet presAssocID="{74DCCC47-870D-964B-BCFF-CF291BDFA356}" presName="Name0" presStyleCnt="0">
        <dgm:presLayoutVars>
          <dgm:dir/>
          <dgm:resizeHandles val="exact"/>
        </dgm:presLayoutVars>
      </dgm:prSet>
      <dgm:spPr/>
    </dgm:pt>
    <dgm:pt modelId="{5062FC88-BCAF-5549-B3BB-013178B764EB}" type="pres">
      <dgm:prSet presAssocID="{74DCCC47-870D-964B-BCFF-CF291BDFA356}" presName="arrow" presStyleLbl="bgShp" presStyleIdx="0" presStyleCnt="1" custScaleX="98755" custScaleY="51107" custLinFactNeighborX="-904" custLinFactNeighborY="5839"/>
      <dgm:spPr/>
    </dgm:pt>
    <dgm:pt modelId="{90475AEE-67F0-1541-BD96-3E03EDA27711}" type="pres">
      <dgm:prSet presAssocID="{74DCCC47-870D-964B-BCFF-CF291BDFA356}" presName="points" presStyleCnt="0"/>
      <dgm:spPr/>
    </dgm:pt>
    <dgm:pt modelId="{ACEF90A2-33AF-F340-BA86-6AD1BE60F4E1}" type="pres">
      <dgm:prSet presAssocID="{AF710D77-FCED-9841-9642-DA48E365830F}" presName="compositeA" presStyleCnt="0"/>
      <dgm:spPr/>
    </dgm:pt>
    <dgm:pt modelId="{0DD987F2-C432-444B-8B71-B5AC083FA802}" type="pres">
      <dgm:prSet presAssocID="{AF710D77-FCED-9841-9642-DA48E365830F}" presName="textA" presStyleLbl="revTx" presStyleIdx="0" presStyleCnt="5" custScaleX="339161" custScaleY="103419" custLinFactNeighborX="-15962" custLinFactNeighborY="11485">
        <dgm:presLayoutVars>
          <dgm:bulletEnabled val="1"/>
        </dgm:presLayoutVars>
      </dgm:prSet>
      <dgm:spPr/>
    </dgm:pt>
    <dgm:pt modelId="{6A4A7890-EF5E-1E43-A67A-A6A534C34D3D}" type="pres">
      <dgm:prSet presAssocID="{AF710D77-FCED-9841-9642-DA48E365830F}" presName="circleA" presStyleLbl="node1" presStyleIdx="0" presStyleCnt="5" custScaleX="159396" custScaleY="193273" custLinFactNeighborX="-11951" custLinFactNeighborY="47803"/>
      <dgm:spPr/>
    </dgm:pt>
    <dgm:pt modelId="{D84EFBE8-356C-E54D-AC26-4026A4FC0260}" type="pres">
      <dgm:prSet presAssocID="{AF710D77-FCED-9841-9642-DA48E365830F}" presName="spaceA" presStyleCnt="0"/>
      <dgm:spPr/>
    </dgm:pt>
    <dgm:pt modelId="{F00B9296-B1F8-2F47-BDB4-DE3C6BD1F49B}" type="pres">
      <dgm:prSet presAssocID="{A4795D54-10BF-7B4F-A80A-464412776EC0}" presName="space" presStyleCnt="0"/>
      <dgm:spPr/>
    </dgm:pt>
    <dgm:pt modelId="{BBC03A65-BA5B-3645-AB4F-4F55B928899A}" type="pres">
      <dgm:prSet presAssocID="{5C2BAE99-A298-E34D-9330-A80C337F8A9E}" presName="compositeB" presStyleCnt="0"/>
      <dgm:spPr/>
    </dgm:pt>
    <dgm:pt modelId="{C961FAB6-6223-C949-8A9C-18B785CC995E}" type="pres">
      <dgm:prSet presAssocID="{5C2BAE99-A298-E34D-9330-A80C337F8A9E}" presName="textB" presStyleLbl="revTx" presStyleIdx="1" presStyleCnt="5" custScaleX="416471" custScaleY="80303" custLinFactNeighborX="7124" custLinFactNeighborY="-12830">
        <dgm:presLayoutVars>
          <dgm:bulletEnabled val="1"/>
        </dgm:presLayoutVars>
      </dgm:prSet>
      <dgm:spPr/>
    </dgm:pt>
    <dgm:pt modelId="{40630970-C235-4F43-A2F5-33003C135DAC}" type="pres">
      <dgm:prSet presAssocID="{5C2BAE99-A298-E34D-9330-A80C337F8A9E}" presName="circleB" presStyleLbl="node1" presStyleIdx="1" presStyleCnt="5" custScaleX="213547" custScaleY="218223" custLinFactNeighborX="4885" custLinFactNeighborY="-17926"/>
      <dgm:spPr/>
    </dgm:pt>
    <dgm:pt modelId="{A2675FCA-9F7C-0F4F-A830-1A676B55AFFA}" type="pres">
      <dgm:prSet presAssocID="{5C2BAE99-A298-E34D-9330-A80C337F8A9E}" presName="spaceB" presStyleCnt="0"/>
      <dgm:spPr/>
    </dgm:pt>
    <dgm:pt modelId="{88C50D74-22F4-5848-8CC4-11C1B7A298A0}" type="pres">
      <dgm:prSet presAssocID="{DDDFC3D8-F5D8-A541-8BE9-2FC6D9D4E46E}" presName="space" presStyleCnt="0"/>
      <dgm:spPr/>
    </dgm:pt>
    <dgm:pt modelId="{5DF82521-08B1-BD42-8FE6-67F8C63CD61F}" type="pres">
      <dgm:prSet presAssocID="{87FB3662-E50C-FD41-ACAB-05E63CC9A6F1}" presName="compositeA" presStyleCnt="0"/>
      <dgm:spPr/>
    </dgm:pt>
    <dgm:pt modelId="{807B7484-BBF9-6E43-ABBD-CA44E38A09AC}" type="pres">
      <dgm:prSet presAssocID="{87FB3662-E50C-FD41-ACAB-05E63CC9A6F1}" presName="textA" presStyleLbl="revTx" presStyleIdx="2" presStyleCnt="5" custScaleX="251807" custScaleY="119701" custLinFactNeighborX="-8657" custLinFactNeighborY="8610">
        <dgm:presLayoutVars>
          <dgm:bulletEnabled val="1"/>
        </dgm:presLayoutVars>
      </dgm:prSet>
      <dgm:spPr/>
    </dgm:pt>
    <dgm:pt modelId="{BDD438FB-3D49-2D44-8FA5-64CEB319BFC0}" type="pres">
      <dgm:prSet presAssocID="{87FB3662-E50C-FD41-ACAB-05E63CC9A6F1}" presName="circleA" presStyleLbl="node1" presStyleIdx="2" presStyleCnt="5" custScaleX="113540" custScaleY="113440"/>
      <dgm:spPr/>
    </dgm:pt>
    <dgm:pt modelId="{C9BDEBE6-E4AF-1947-9951-786A78C37791}" type="pres">
      <dgm:prSet presAssocID="{87FB3662-E50C-FD41-ACAB-05E63CC9A6F1}" presName="spaceA" presStyleCnt="0"/>
      <dgm:spPr/>
    </dgm:pt>
    <dgm:pt modelId="{B0F6CCCD-DE1F-7E44-B4EF-61AC85888FC8}" type="pres">
      <dgm:prSet presAssocID="{ECD5BB05-0A92-2A43-9CF9-A109138868DC}" presName="space" presStyleCnt="0"/>
      <dgm:spPr/>
    </dgm:pt>
    <dgm:pt modelId="{70ADB88E-E518-7242-83ED-397F9F3D51F4}" type="pres">
      <dgm:prSet presAssocID="{29EB9E14-388B-1040-AE72-B54A0A23E91B}" presName="compositeB" presStyleCnt="0"/>
      <dgm:spPr/>
    </dgm:pt>
    <dgm:pt modelId="{27786644-F8A4-0349-B35A-D6E11D6F37E0}" type="pres">
      <dgm:prSet presAssocID="{29EB9E14-388B-1040-AE72-B54A0A23E91B}" presName="textB" presStyleLbl="revTx" presStyleIdx="3" presStyleCnt="5" custScaleX="375422" custScaleY="87465" custLinFactNeighborX="27175" custLinFactNeighborY="-13057">
        <dgm:presLayoutVars>
          <dgm:bulletEnabled val="1"/>
        </dgm:presLayoutVars>
      </dgm:prSet>
      <dgm:spPr/>
    </dgm:pt>
    <dgm:pt modelId="{56B5EE37-4EED-3146-91B7-158A09832F25}" type="pres">
      <dgm:prSet presAssocID="{29EB9E14-388B-1040-AE72-B54A0A23E91B}" presName="circleB" presStyleLbl="node1" presStyleIdx="3" presStyleCnt="5" custScaleX="222973" custScaleY="199418" custLinFactNeighborY="-23901"/>
      <dgm:spPr/>
    </dgm:pt>
    <dgm:pt modelId="{45D16A86-A8D4-D848-8915-6C1552797AD4}" type="pres">
      <dgm:prSet presAssocID="{29EB9E14-388B-1040-AE72-B54A0A23E91B}" presName="spaceB" presStyleCnt="0"/>
      <dgm:spPr/>
    </dgm:pt>
    <dgm:pt modelId="{C9ECCC52-A6A2-2342-8850-6E812E43405C}" type="pres">
      <dgm:prSet presAssocID="{CD9E173D-1D8A-A04C-8D5F-D9EC4606B749}" presName="space" presStyleCnt="0"/>
      <dgm:spPr/>
    </dgm:pt>
    <dgm:pt modelId="{DEDEAED5-EC56-3042-81AA-97C8AE6E8CCF}" type="pres">
      <dgm:prSet presAssocID="{5669AFDB-B7D3-6045-922D-79E68CDD55DE}" presName="compositeA" presStyleCnt="0"/>
      <dgm:spPr/>
    </dgm:pt>
    <dgm:pt modelId="{BF3F85BD-17DC-7944-9CFF-C2DF721882E0}" type="pres">
      <dgm:prSet presAssocID="{5669AFDB-B7D3-6045-922D-79E68CDD55DE}" presName="textA" presStyleLbl="revTx" presStyleIdx="4" presStyleCnt="5" custScaleX="230061" custScaleY="100651" custLinFactNeighborX="59151" custLinFactNeighborY="12545">
        <dgm:presLayoutVars>
          <dgm:bulletEnabled val="1"/>
        </dgm:presLayoutVars>
      </dgm:prSet>
      <dgm:spPr/>
    </dgm:pt>
    <dgm:pt modelId="{931ADA34-B22C-4940-900A-EB564F324EC3}" type="pres">
      <dgm:prSet presAssocID="{5669AFDB-B7D3-6045-922D-79E68CDD55DE}" presName="circleA" presStyleLbl="node1" presStyleIdx="4" presStyleCnt="5" custScaleY="160594"/>
      <dgm:spPr/>
    </dgm:pt>
    <dgm:pt modelId="{DEF455B8-2488-8243-9448-86F459E67335}" type="pres">
      <dgm:prSet presAssocID="{5669AFDB-B7D3-6045-922D-79E68CDD55DE}" presName="spaceA" presStyleCnt="0"/>
      <dgm:spPr/>
    </dgm:pt>
  </dgm:ptLst>
  <dgm:cxnLst>
    <dgm:cxn modelId="{94B6FC07-2329-EB47-8209-250A5C33BF19}" type="presOf" srcId="{AF710D77-FCED-9841-9642-DA48E365830F}" destId="{0DD987F2-C432-444B-8B71-B5AC083FA802}" srcOrd="0" destOrd="0" presId="urn:microsoft.com/office/officeart/2005/8/layout/hProcess11"/>
    <dgm:cxn modelId="{9AA26B2C-A6B8-CE47-B8EE-FCE03A8E29B8}" srcId="{74DCCC47-870D-964B-BCFF-CF291BDFA356}" destId="{29EB9E14-388B-1040-AE72-B54A0A23E91B}" srcOrd="3" destOrd="0" parTransId="{C6D7A309-2DE5-1D45-AF90-E5F57D418176}" sibTransId="{CD9E173D-1D8A-A04C-8D5F-D9EC4606B749}"/>
    <dgm:cxn modelId="{CDF9C67C-4B01-7142-B163-7CF46A18CF8E}" type="presOf" srcId="{5C2BAE99-A298-E34D-9330-A80C337F8A9E}" destId="{C961FAB6-6223-C949-8A9C-18B785CC995E}" srcOrd="0" destOrd="0" presId="urn:microsoft.com/office/officeart/2005/8/layout/hProcess11"/>
    <dgm:cxn modelId="{BCF4108B-F14F-8B47-B1B7-E5B0BE3DBCBA}" type="presOf" srcId="{87FB3662-E50C-FD41-ACAB-05E63CC9A6F1}" destId="{807B7484-BBF9-6E43-ABBD-CA44E38A09AC}" srcOrd="0" destOrd="0" presId="urn:microsoft.com/office/officeart/2005/8/layout/hProcess11"/>
    <dgm:cxn modelId="{A345738B-0864-9049-9468-FB2195321AA8}" srcId="{74DCCC47-870D-964B-BCFF-CF291BDFA356}" destId="{AF710D77-FCED-9841-9642-DA48E365830F}" srcOrd="0" destOrd="0" parTransId="{B79F8CB4-788F-F440-AEA4-AF98091F5237}" sibTransId="{A4795D54-10BF-7B4F-A80A-464412776EC0}"/>
    <dgm:cxn modelId="{B0309D9E-C557-6C48-B4B0-DF9B32A16769}" srcId="{74DCCC47-870D-964B-BCFF-CF291BDFA356}" destId="{5C2BAE99-A298-E34D-9330-A80C337F8A9E}" srcOrd="1" destOrd="0" parTransId="{FA435AEC-CF5A-3245-ACC9-C8FDCDFB2CF7}" sibTransId="{DDDFC3D8-F5D8-A541-8BE9-2FC6D9D4E46E}"/>
    <dgm:cxn modelId="{92EE48C0-E80D-1642-8EA6-AF957DF55D4E}" type="presOf" srcId="{29EB9E14-388B-1040-AE72-B54A0A23E91B}" destId="{27786644-F8A4-0349-B35A-D6E11D6F37E0}" srcOrd="0" destOrd="0" presId="urn:microsoft.com/office/officeart/2005/8/layout/hProcess11"/>
    <dgm:cxn modelId="{228EF6C3-3A28-0F47-A39E-708CF68D1787}" type="presOf" srcId="{5669AFDB-B7D3-6045-922D-79E68CDD55DE}" destId="{BF3F85BD-17DC-7944-9CFF-C2DF721882E0}" srcOrd="0" destOrd="0" presId="urn:microsoft.com/office/officeart/2005/8/layout/hProcess11"/>
    <dgm:cxn modelId="{21CA8BC9-CBB8-AB42-9BD0-A65B15307A94}" srcId="{74DCCC47-870D-964B-BCFF-CF291BDFA356}" destId="{5669AFDB-B7D3-6045-922D-79E68CDD55DE}" srcOrd="4" destOrd="0" parTransId="{1FFB29D3-AB14-4B41-A1F4-EDF1F89803D7}" sibTransId="{92E6A963-86C8-0D4F-9722-29BE1A072890}"/>
    <dgm:cxn modelId="{C68752D2-A9F5-9040-BEBB-2E6ED9911025}" type="presOf" srcId="{74DCCC47-870D-964B-BCFF-CF291BDFA356}" destId="{EE707E56-C46B-9F46-8A3E-59EFAB59E994}" srcOrd="0" destOrd="0" presId="urn:microsoft.com/office/officeart/2005/8/layout/hProcess11"/>
    <dgm:cxn modelId="{ED69C3E4-307E-AE4C-8E02-E32592939564}" srcId="{74DCCC47-870D-964B-BCFF-CF291BDFA356}" destId="{87FB3662-E50C-FD41-ACAB-05E63CC9A6F1}" srcOrd="2" destOrd="0" parTransId="{945D0B54-9DB4-154A-B165-888EA428F49C}" sibTransId="{ECD5BB05-0A92-2A43-9CF9-A109138868DC}"/>
    <dgm:cxn modelId="{1B38F906-A67C-464D-BB46-068F405D6CE3}" type="presParOf" srcId="{EE707E56-C46B-9F46-8A3E-59EFAB59E994}" destId="{5062FC88-BCAF-5549-B3BB-013178B764EB}" srcOrd="0" destOrd="0" presId="urn:microsoft.com/office/officeart/2005/8/layout/hProcess11"/>
    <dgm:cxn modelId="{91A941C9-285A-5741-AE7D-45A7ADAEA15E}" type="presParOf" srcId="{EE707E56-C46B-9F46-8A3E-59EFAB59E994}" destId="{90475AEE-67F0-1541-BD96-3E03EDA27711}" srcOrd="1" destOrd="0" presId="urn:microsoft.com/office/officeart/2005/8/layout/hProcess11"/>
    <dgm:cxn modelId="{01E57417-68D9-5E46-B009-7248DB958564}" type="presParOf" srcId="{90475AEE-67F0-1541-BD96-3E03EDA27711}" destId="{ACEF90A2-33AF-F340-BA86-6AD1BE60F4E1}" srcOrd="0" destOrd="0" presId="urn:microsoft.com/office/officeart/2005/8/layout/hProcess11"/>
    <dgm:cxn modelId="{256B7471-9F0A-114F-8D01-6448F6E017AF}" type="presParOf" srcId="{ACEF90A2-33AF-F340-BA86-6AD1BE60F4E1}" destId="{0DD987F2-C432-444B-8B71-B5AC083FA802}" srcOrd="0" destOrd="0" presId="urn:microsoft.com/office/officeart/2005/8/layout/hProcess11"/>
    <dgm:cxn modelId="{57F3C266-FAFF-9F49-A24A-452B937F2EF7}" type="presParOf" srcId="{ACEF90A2-33AF-F340-BA86-6AD1BE60F4E1}" destId="{6A4A7890-EF5E-1E43-A67A-A6A534C34D3D}" srcOrd="1" destOrd="0" presId="urn:microsoft.com/office/officeart/2005/8/layout/hProcess11"/>
    <dgm:cxn modelId="{EF7ABAD3-5E63-0741-B9FE-6C092AE6C91F}" type="presParOf" srcId="{ACEF90A2-33AF-F340-BA86-6AD1BE60F4E1}" destId="{D84EFBE8-356C-E54D-AC26-4026A4FC0260}" srcOrd="2" destOrd="0" presId="urn:microsoft.com/office/officeart/2005/8/layout/hProcess11"/>
    <dgm:cxn modelId="{CC32F050-3111-6F46-BB19-428BD873C7A5}" type="presParOf" srcId="{90475AEE-67F0-1541-BD96-3E03EDA27711}" destId="{F00B9296-B1F8-2F47-BDB4-DE3C6BD1F49B}" srcOrd="1" destOrd="0" presId="urn:microsoft.com/office/officeart/2005/8/layout/hProcess11"/>
    <dgm:cxn modelId="{0984F641-A59F-6C4F-95D4-15C1748A08AA}" type="presParOf" srcId="{90475AEE-67F0-1541-BD96-3E03EDA27711}" destId="{BBC03A65-BA5B-3645-AB4F-4F55B928899A}" srcOrd="2" destOrd="0" presId="urn:microsoft.com/office/officeart/2005/8/layout/hProcess11"/>
    <dgm:cxn modelId="{27A6EB04-E13E-6849-A138-A42257304650}" type="presParOf" srcId="{BBC03A65-BA5B-3645-AB4F-4F55B928899A}" destId="{C961FAB6-6223-C949-8A9C-18B785CC995E}" srcOrd="0" destOrd="0" presId="urn:microsoft.com/office/officeart/2005/8/layout/hProcess11"/>
    <dgm:cxn modelId="{0EEFB23B-83A2-DA4F-AFFF-C171857791CD}" type="presParOf" srcId="{BBC03A65-BA5B-3645-AB4F-4F55B928899A}" destId="{40630970-C235-4F43-A2F5-33003C135DAC}" srcOrd="1" destOrd="0" presId="urn:microsoft.com/office/officeart/2005/8/layout/hProcess11"/>
    <dgm:cxn modelId="{43FBD320-8F92-1740-90B1-8972CDB86697}" type="presParOf" srcId="{BBC03A65-BA5B-3645-AB4F-4F55B928899A}" destId="{A2675FCA-9F7C-0F4F-A830-1A676B55AFFA}" srcOrd="2" destOrd="0" presId="urn:microsoft.com/office/officeart/2005/8/layout/hProcess11"/>
    <dgm:cxn modelId="{4D5531C4-EE39-C244-88D9-C1E67737B22C}" type="presParOf" srcId="{90475AEE-67F0-1541-BD96-3E03EDA27711}" destId="{88C50D74-22F4-5848-8CC4-11C1B7A298A0}" srcOrd="3" destOrd="0" presId="urn:microsoft.com/office/officeart/2005/8/layout/hProcess11"/>
    <dgm:cxn modelId="{AB5C40E6-5CDD-2D4D-B77D-EF4A95C20407}" type="presParOf" srcId="{90475AEE-67F0-1541-BD96-3E03EDA27711}" destId="{5DF82521-08B1-BD42-8FE6-67F8C63CD61F}" srcOrd="4" destOrd="0" presId="urn:microsoft.com/office/officeart/2005/8/layout/hProcess11"/>
    <dgm:cxn modelId="{C66E26AA-2A0F-1248-96A2-F921ED6930BD}" type="presParOf" srcId="{5DF82521-08B1-BD42-8FE6-67F8C63CD61F}" destId="{807B7484-BBF9-6E43-ABBD-CA44E38A09AC}" srcOrd="0" destOrd="0" presId="urn:microsoft.com/office/officeart/2005/8/layout/hProcess11"/>
    <dgm:cxn modelId="{35BACBCD-DAC3-2244-B96A-BCD274CCD969}" type="presParOf" srcId="{5DF82521-08B1-BD42-8FE6-67F8C63CD61F}" destId="{BDD438FB-3D49-2D44-8FA5-64CEB319BFC0}" srcOrd="1" destOrd="0" presId="urn:microsoft.com/office/officeart/2005/8/layout/hProcess11"/>
    <dgm:cxn modelId="{76236724-0750-8A47-818E-91618E61D5DF}" type="presParOf" srcId="{5DF82521-08B1-BD42-8FE6-67F8C63CD61F}" destId="{C9BDEBE6-E4AF-1947-9951-786A78C37791}" srcOrd="2" destOrd="0" presId="urn:microsoft.com/office/officeart/2005/8/layout/hProcess11"/>
    <dgm:cxn modelId="{4D35A7EB-EAD8-B743-B1EB-20E9F24D38A9}" type="presParOf" srcId="{90475AEE-67F0-1541-BD96-3E03EDA27711}" destId="{B0F6CCCD-DE1F-7E44-B4EF-61AC85888FC8}" srcOrd="5" destOrd="0" presId="urn:microsoft.com/office/officeart/2005/8/layout/hProcess11"/>
    <dgm:cxn modelId="{2B22E3A2-D649-7846-92E5-53D2023EF932}" type="presParOf" srcId="{90475AEE-67F0-1541-BD96-3E03EDA27711}" destId="{70ADB88E-E518-7242-83ED-397F9F3D51F4}" srcOrd="6" destOrd="0" presId="urn:microsoft.com/office/officeart/2005/8/layout/hProcess11"/>
    <dgm:cxn modelId="{5DF6DD3A-EB26-D843-8C7E-6B5DC44AD52F}" type="presParOf" srcId="{70ADB88E-E518-7242-83ED-397F9F3D51F4}" destId="{27786644-F8A4-0349-B35A-D6E11D6F37E0}" srcOrd="0" destOrd="0" presId="urn:microsoft.com/office/officeart/2005/8/layout/hProcess11"/>
    <dgm:cxn modelId="{D6E02EB1-C9EA-EE4C-B6CE-C1036403BFCD}" type="presParOf" srcId="{70ADB88E-E518-7242-83ED-397F9F3D51F4}" destId="{56B5EE37-4EED-3146-91B7-158A09832F25}" srcOrd="1" destOrd="0" presId="urn:microsoft.com/office/officeart/2005/8/layout/hProcess11"/>
    <dgm:cxn modelId="{EC83B85B-C7DC-1044-9758-BD19FAB1D68E}" type="presParOf" srcId="{70ADB88E-E518-7242-83ED-397F9F3D51F4}" destId="{45D16A86-A8D4-D848-8915-6C1552797AD4}" srcOrd="2" destOrd="0" presId="urn:microsoft.com/office/officeart/2005/8/layout/hProcess11"/>
    <dgm:cxn modelId="{DEDA355E-B375-CA43-AB2A-CC181921A9FF}" type="presParOf" srcId="{90475AEE-67F0-1541-BD96-3E03EDA27711}" destId="{C9ECCC52-A6A2-2342-8850-6E812E43405C}" srcOrd="7" destOrd="0" presId="urn:microsoft.com/office/officeart/2005/8/layout/hProcess11"/>
    <dgm:cxn modelId="{1EE52284-26AB-E645-A357-B6AADC2431AF}" type="presParOf" srcId="{90475AEE-67F0-1541-BD96-3E03EDA27711}" destId="{DEDEAED5-EC56-3042-81AA-97C8AE6E8CCF}" srcOrd="8" destOrd="0" presId="urn:microsoft.com/office/officeart/2005/8/layout/hProcess11"/>
    <dgm:cxn modelId="{89D51201-6828-5441-A921-A485F9440E12}" type="presParOf" srcId="{DEDEAED5-EC56-3042-81AA-97C8AE6E8CCF}" destId="{BF3F85BD-17DC-7944-9CFF-C2DF721882E0}" srcOrd="0" destOrd="0" presId="urn:microsoft.com/office/officeart/2005/8/layout/hProcess11"/>
    <dgm:cxn modelId="{C83A8338-7C18-3447-8B3F-F81FBBD15654}" type="presParOf" srcId="{DEDEAED5-EC56-3042-81AA-97C8AE6E8CCF}" destId="{931ADA34-B22C-4940-900A-EB564F324EC3}" srcOrd="1" destOrd="0" presId="urn:microsoft.com/office/officeart/2005/8/layout/hProcess11"/>
    <dgm:cxn modelId="{562243C0-63C4-7E4B-93B2-98BA1B8A7BE3}" type="presParOf" srcId="{DEDEAED5-EC56-3042-81AA-97C8AE6E8CCF}" destId="{DEF455B8-2488-8243-9448-86F459E67335}"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F6AC57-A301-824A-ADFF-64E1F2FA8A99}"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1DAFEB8C-DCD1-604C-AB42-8DAA9AD13AFD}">
      <dgm:prSet/>
      <dgm:spPr/>
      <dgm:t>
        <a:bodyPr/>
        <a:lstStyle/>
        <a:p>
          <a:r>
            <a:rPr lang="en-US"/>
            <a:t>1978 MYCIN assisted in diagnosing serious bacterial infections and recommending antibiotics. Rule-based logic</a:t>
          </a:r>
        </a:p>
      </dgm:t>
    </dgm:pt>
    <dgm:pt modelId="{E46E9449-A74F-9A4B-81E9-870F3024B172}" type="parTrans" cxnId="{D0AE7CEA-079A-1047-A861-8285CE364770}">
      <dgm:prSet/>
      <dgm:spPr/>
      <dgm:t>
        <a:bodyPr/>
        <a:lstStyle/>
        <a:p>
          <a:endParaRPr lang="en-US"/>
        </a:p>
      </dgm:t>
    </dgm:pt>
    <dgm:pt modelId="{97A45AA6-13CF-4F42-8F13-6D03C97596CC}" type="sibTrans" cxnId="{D0AE7CEA-079A-1047-A861-8285CE364770}">
      <dgm:prSet/>
      <dgm:spPr/>
      <dgm:t>
        <a:bodyPr/>
        <a:lstStyle/>
        <a:p>
          <a:endParaRPr lang="en-US"/>
        </a:p>
      </dgm:t>
    </dgm:pt>
    <dgm:pt modelId="{0C5A151F-31EE-6749-877E-3AEBE26AE44C}">
      <dgm:prSet/>
      <dgm:spPr/>
      <dgm:t>
        <a:bodyPr/>
        <a:lstStyle/>
        <a:p>
          <a:r>
            <a:rPr lang="en-US" dirty="0"/>
            <a:t>Late 20th-century </a:t>
          </a:r>
          <a:r>
            <a:rPr lang="en-US" i="1" dirty="0"/>
            <a:t>machine learning</a:t>
          </a:r>
          <a:r>
            <a:rPr lang="en-US" dirty="0"/>
            <a:t> enables computers to learn </a:t>
          </a:r>
          <a:r>
            <a:rPr lang="en-US"/>
            <a:t>from data</a:t>
          </a:r>
          <a:r>
            <a:rPr lang="en-US" dirty="0"/>
            <a:t>.</a:t>
          </a:r>
        </a:p>
      </dgm:t>
    </dgm:pt>
    <dgm:pt modelId="{DD89772C-AD21-7144-9DD0-B43289C77F56}" type="parTrans" cxnId="{F986FB17-993E-5746-9FF8-13F89513B7AE}">
      <dgm:prSet/>
      <dgm:spPr/>
      <dgm:t>
        <a:bodyPr/>
        <a:lstStyle/>
        <a:p>
          <a:endParaRPr lang="en-US"/>
        </a:p>
      </dgm:t>
    </dgm:pt>
    <dgm:pt modelId="{8980980C-6AA1-9540-9509-C80066C8CA2B}" type="sibTrans" cxnId="{F986FB17-993E-5746-9FF8-13F89513B7AE}">
      <dgm:prSet/>
      <dgm:spPr/>
      <dgm:t>
        <a:bodyPr/>
        <a:lstStyle/>
        <a:p>
          <a:endParaRPr lang="en-US"/>
        </a:p>
      </dgm:t>
    </dgm:pt>
    <dgm:pt modelId="{42E8EC1F-D257-CB49-A855-FE8639165221}">
      <dgm:prSet/>
      <dgm:spPr/>
      <dgm:t>
        <a:bodyPr/>
        <a:lstStyle/>
        <a:p>
          <a:r>
            <a:rPr lang="en-US" i="1" dirty="0"/>
            <a:t>The Digitization of health records</a:t>
          </a:r>
          <a:r>
            <a:rPr lang="en-US" dirty="0"/>
            <a:t> since the 1990s- EHRs, imaging, and genomic data) provided big data</a:t>
          </a:r>
        </a:p>
      </dgm:t>
    </dgm:pt>
    <dgm:pt modelId="{E8324D6D-4495-8840-B080-23F10109044D}" type="parTrans" cxnId="{59F2C73F-F2BF-7E49-8688-2AE81DF061F4}">
      <dgm:prSet/>
      <dgm:spPr/>
      <dgm:t>
        <a:bodyPr/>
        <a:lstStyle/>
        <a:p>
          <a:endParaRPr lang="en-US"/>
        </a:p>
      </dgm:t>
    </dgm:pt>
    <dgm:pt modelId="{4015B8B0-A276-BA49-9875-51EC20C6FF74}" type="sibTrans" cxnId="{59F2C73F-F2BF-7E49-8688-2AE81DF061F4}">
      <dgm:prSet/>
      <dgm:spPr/>
      <dgm:t>
        <a:bodyPr/>
        <a:lstStyle/>
        <a:p>
          <a:endParaRPr lang="en-US"/>
        </a:p>
      </dgm:t>
    </dgm:pt>
    <dgm:pt modelId="{44A0222B-CF3D-B943-8F05-132D00E3BB53}">
      <dgm:prSet/>
      <dgm:spPr/>
      <dgm:t>
        <a:bodyPr/>
        <a:lstStyle/>
        <a:p>
          <a:r>
            <a:rPr lang="en-US" dirty="0"/>
            <a:t>2000-present-  technological advancements in AI in medicine driven by machine learning, natural language processing, computer vision, and chip technology</a:t>
          </a:r>
        </a:p>
      </dgm:t>
    </dgm:pt>
    <dgm:pt modelId="{B3750CB8-A8DF-2F46-9A30-94AC503D1568}" type="parTrans" cxnId="{A2E1BDD3-24ED-EE49-9C22-3AA6A1A43F73}">
      <dgm:prSet/>
      <dgm:spPr/>
      <dgm:t>
        <a:bodyPr/>
        <a:lstStyle/>
        <a:p>
          <a:endParaRPr lang="en-US"/>
        </a:p>
      </dgm:t>
    </dgm:pt>
    <dgm:pt modelId="{328CBDB9-2217-CA47-BF61-AA7975724B9F}" type="sibTrans" cxnId="{A2E1BDD3-24ED-EE49-9C22-3AA6A1A43F73}">
      <dgm:prSet/>
      <dgm:spPr/>
      <dgm:t>
        <a:bodyPr/>
        <a:lstStyle/>
        <a:p>
          <a:endParaRPr lang="en-US"/>
        </a:p>
      </dgm:t>
    </dgm:pt>
    <dgm:pt modelId="{68E998F1-A7C7-5A48-809C-010601BA702F}" type="pres">
      <dgm:prSet presAssocID="{5FF6AC57-A301-824A-ADFF-64E1F2FA8A99}" presName="Name0" presStyleCnt="0">
        <dgm:presLayoutVars>
          <dgm:dir/>
          <dgm:resizeHandles val="exact"/>
        </dgm:presLayoutVars>
      </dgm:prSet>
      <dgm:spPr/>
    </dgm:pt>
    <dgm:pt modelId="{DBA40E01-C842-CF43-BB7C-0215AB1117CE}" type="pres">
      <dgm:prSet presAssocID="{5FF6AC57-A301-824A-ADFF-64E1F2FA8A99}" presName="arrow" presStyleLbl="bgShp" presStyleIdx="0" presStyleCnt="1" custScaleX="94642" custScaleY="62373"/>
      <dgm:spPr/>
    </dgm:pt>
    <dgm:pt modelId="{2D10320C-085B-F644-A98A-4A07A728897C}" type="pres">
      <dgm:prSet presAssocID="{5FF6AC57-A301-824A-ADFF-64E1F2FA8A99}" presName="points" presStyleCnt="0"/>
      <dgm:spPr/>
    </dgm:pt>
    <dgm:pt modelId="{213A639E-E945-AB4E-B9B5-81EF6554E792}" type="pres">
      <dgm:prSet presAssocID="{1DAFEB8C-DCD1-604C-AB42-8DAA9AD13AFD}" presName="compositeA" presStyleCnt="0"/>
      <dgm:spPr/>
    </dgm:pt>
    <dgm:pt modelId="{C98DA3B0-61DC-4346-B9AD-C9D005388E55}" type="pres">
      <dgm:prSet presAssocID="{1DAFEB8C-DCD1-604C-AB42-8DAA9AD13AFD}" presName="textA" presStyleLbl="revTx" presStyleIdx="0" presStyleCnt="3">
        <dgm:presLayoutVars>
          <dgm:bulletEnabled val="1"/>
        </dgm:presLayoutVars>
      </dgm:prSet>
      <dgm:spPr/>
    </dgm:pt>
    <dgm:pt modelId="{6C21C93B-BBC2-2341-8238-31ADE46E1549}" type="pres">
      <dgm:prSet presAssocID="{1DAFEB8C-DCD1-604C-AB42-8DAA9AD13AFD}" presName="circleA" presStyleLbl="node1" presStyleIdx="0" presStyleCnt="3"/>
      <dgm:spPr/>
    </dgm:pt>
    <dgm:pt modelId="{485FB162-8C42-A142-B2E3-B227901D7400}" type="pres">
      <dgm:prSet presAssocID="{1DAFEB8C-DCD1-604C-AB42-8DAA9AD13AFD}" presName="spaceA" presStyleCnt="0"/>
      <dgm:spPr/>
    </dgm:pt>
    <dgm:pt modelId="{E56D1A84-1C67-7E49-BD89-1FB260D57B10}" type="pres">
      <dgm:prSet presAssocID="{97A45AA6-13CF-4F42-8F13-6D03C97596CC}" presName="space" presStyleCnt="0"/>
      <dgm:spPr/>
    </dgm:pt>
    <dgm:pt modelId="{B95DE9EC-C435-3549-A570-562ADAE620C3}" type="pres">
      <dgm:prSet presAssocID="{0C5A151F-31EE-6749-877E-3AEBE26AE44C}" presName="compositeB" presStyleCnt="0"/>
      <dgm:spPr/>
    </dgm:pt>
    <dgm:pt modelId="{68DCEEC6-B9BB-A842-8643-5BBEFE6D45B2}" type="pres">
      <dgm:prSet presAssocID="{0C5A151F-31EE-6749-877E-3AEBE26AE44C}" presName="textB" presStyleLbl="revTx" presStyleIdx="1" presStyleCnt="3">
        <dgm:presLayoutVars>
          <dgm:bulletEnabled val="1"/>
        </dgm:presLayoutVars>
      </dgm:prSet>
      <dgm:spPr/>
    </dgm:pt>
    <dgm:pt modelId="{4A1A9E0F-0BC8-2A42-B484-E6192872565D}" type="pres">
      <dgm:prSet presAssocID="{0C5A151F-31EE-6749-877E-3AEBE26AE44C}" presName="circleB" presStyleLbl="node1" presStyleIdx="1" presStyleCnt="3"/>
      <dgm:spPr/>
    </dgm:pt>
    <dgm:pt modelId="{A973CE5A-8A82-0F49-8FD9-7AE9B0794CDC}" type="pres">
      <dgm:prSet presAssocID="{0C5A151F-31EE-6749-877E-3AEBE26AE44C}" presName="spaceB" presStyleCnt="0"/>
      <dgm:spPr/>
    </dgm:pt>
    <dgm:pt modelId="{BF160BCE-6FA5-8740-A05A-32C531D050C9}" type="pres">
      <dgm:prSet presAssocID="{8980980C-6AA1-9540-9509-C80066C8CA2B}" presName="space" presStyleCnt="0"/>
      <dgm:spPr/>
    </dgm:pt>
    <dgm:pt modelId="{366B1F0B-6AB8-4643-A7A1-3328EE260E2B}" type="pres">
      <dgm:prSet presAssocID="{44A0222B-CF3D-B943-8F05-132D00E3BB53}" presName="compositeA" presStyleCnt="0"/>
      <dgm:spPr/>
    </dgm:pt>
    <dgm:pt modelId="{6A1B4CAB-1405-1042-B522-686CB432A259}" type="pres">
      <dgm:prSet presAssocID="{44A0222B-CF3D-B943-8F05-132D00E3BB53}" presName="textA" presStyleLbl="revTx" presStyleIdx="2" presStyleCnt="3">
        <dgm:presLayoutVars>
          <dgm:bulletEnabled val="1"/>
        </dgm:presLayoutVars>
      </dgm:prSet>
      <dgm:spPr/>
    </dgm:pt>
    <dgm:pt modelId="{416710FE-9193-7A4F-9920-BD36C43C4CF8}" type="pres">
      <dgm:prSet presAssocID="{44A0222B-CF3D-B943-8F05-132D00E3BB53}" presName="circleA" presStyleLbl="node1" presStyleIdx="2" presStyleCnt="3"/>
      <dgm:spPr/>
    </dgm:pt>
    <dgm:pt modelId="{DB5560DF-A7CC-244D-A2CB-7F0CC0F427D7}" type="pres">
      <dgm:prSet presAssocID="{44A0222B-CF3D-B943-8F05-132D00E3BB53}" presName="spaceA" presStyleCnt="0"/>
      <dgm:spPr/>
    </dgm:pt>
  </dgm:ptLst>
  <dgm:cxnLst>
    <dgm:cxn modelId="{68715F02-9379-3743-BDD3-2D08DC23DE8B}" type="presOf" srcId="{42E8EC1F-D257-CB49-A855-FE8639165221}" destId="{68DCEEC6-B9BB-A842-8643-5BBEFE6D45B2}" srcOrd="0" destOrd="1" presId="urn:microsoft.com/office/officeart/2005/8/layout/hProcess11"/>
    <dgm:cxn modelId="{F986FB17-993E-5746-9FF8-13F89513B7AE}" srcId="{5FF6AC57-A301-824A-ADFF-64E1F2FA8A99}" destId="{0C5A151F-31EE-6749-877E-3AEBE26AE44C}" srcOrd="1" destOrd="0" parTransId="{DD89772C-AD21-7144-9DD0-B43289C77F56}" sibTransId="{8980980C-6AA1-9540-9509-C80066C8CA2B}"/>
    <dgm:cxn modelId="{59F2C73F-F2BF-7E49-8688-2AE81DF061F4}" srcId="{0C5A151F-31EE-6749-877E-3AEBE26AE44C}" destId="{42E8EC1F-D257-CB49-A855-FE8639165221}" srcOrd="0" destOrd="0" parTransId="{E8324D6D-4495-8840-B080-23F10109044D}" sibTransId="{4015B8B0-A276-BA49-9875-51EC20C6FF74}"/>
    <dgm:cxn modelId="{7DE4C44F-00BE-A247-BD6B-6D82FE2C1302}" type="presOf" srcId="{44A0222B-CF3D-B943-8F05-132D00E3BB53}" destId="{6A1B4CAB-1405-1042-B522-686CB432A259}" srcOrd="0" destOrd="0" presId="urn:microsoft.com/office/officeart/2005/8/layout/hProcess11"/>
    <dgm:cxn modelId="{28294E6A-ED26-E441-9676-41F2B5DDC08F}" type="presOf" srcId="{0C5A151F-31EE-6749-877E-3AEBE26AE44C}" destId="{68DCEEC6-B9BB-A842-8643-5BBEFE6D45B2}" srcOrd="0" destOrd="0" presId="urn:microsoft.com/office/officeart/2005/8/layout/hProcess11"/>
    <dgm:cxn modelId="{6CA049A3-6DD7-A144-9625-CA00CFA2D76A}" type="presOf" srcId="{1DAFEB8C-DCD1-604C-AB42-8DAA9AD13AFD}" destId="{C98DA3B0-61DC-4346-B9AD-C9D005388E55}" srcOrd="0" destOrd="0" presId="urn:microsoft.com/office/officeart/2005/8/layout/hProcess11"/>
    <dgm:cxn modelId="{29A223BE-89D0-294D-8431-FD2D16E0B5B0}" type="presOf" srcId="{5FF6AC57-A301-824A-ADFF-64E1F2FA8A99}" destId="{68E998F1-A7C7-5A48-809C-010601BA702F}" srcOrd="0" destOrd="0" presId="urn:microsoft.com/office/officeart/2005/8/layout/hProcess11"/>
    <dgm:cxn modelId="{A2E1BDD3-24ED-EE49-9C22-3AA6A1A43F73}" srcId="{5FF6AC57-A301-824A-ADFF-64E1F2FA8A99}" destId="{44A0222B-CF3D-B943-8F05-132D00E3BB53}" srcOrd="2" destOrd="0" parTransId="{B3750CB8-A8DF-2F46-9A30-94AC503D1568}" sibTransId="{328CBDB9-2217-CA47-BF61-AA7975724B9F}"/>
    <dgm:cxn modelId="{D0AE7CEA-079A-1047-A861-8285CE364770}" srcId="{5FF6AC57-A301-824A-ADFF-64E1F2FA8A99}" destId="{1DAFEB8C-DCD1-604C-AB42-8DAA9AD13AFD}" srcOrd="0" destOrd="0" parTransId="{E46E9449-A74F-9A4B-81E9-870F3024B172}" sibTransId="{97A45AA6-13CF-4F42-8F13-6D03C97596CC}"/>
    <dgm:cxn modelId="{2B3585C1-5B79-6F45-A537-5F7594230A3E}" type="presParOf" srcId="{68E998F1-A7C7-5A48-809C-010601BA702F}" destId="{DBA40E01-C842-CF43-BB7C-0215AB1117CE}" srcOrd="0" destOrd="0" presId="urn:microsoft.com/office/officeart/2005/8/layout/hProcess11"/>
    <dgm:cxn modelId="{6C86D0EE-9F11-0A4A-BC86-DFC23150478A}" type="presParOf" srcId="{68E998F1-A7C7-5A48-809C-010601BA702F}" destId="{2D10320C-085B-F644-A98A-4A07A728897C}" srcOrd="1" destOrd="0" presId="urn:microsoft.com/office/officeart/2005/8/layout/hProcess11"/>
    <dgm:cxn modelId="{03362716-A7ED-1D4C-951E-4CED0B3696A5}" type="presParOf" srcId="{2D10320C-085B-F644-A98A-4A07A728897C}" destId="{213A639E-E945-AB4E-B9B5-81EF6554E792}" srcOrd="0" destOrd="0" presId="urn:microsoft.com/office/officeart/2005/8/layout/hProcess11"/>
    <dgm:cxn modelId="{F1A9D96A-BD60-7D42-9126-DF1C0A375BE0}" type="presParOf" srcId="{213A639E-E945-AB4E-B9B5-81EF6554E792}" destId="{C98DA3B0-61DC-4346-B9AD-C9D005388E55}" srcOrd="0" destOrd="0" presId="urn:microsoft.com/office/officeart/2005/8/layout/hProcess11"/>
    <dgm:cxn modelId="{97589E77-AC68-1847-ACA0-4DFE5629B755}" type="presParOf" srcId="{213A639E-E945-AB4E-B9B5-81EF6554E792}" destId="{6C21C93B-BBC2-2341-8238-31ADE46E1549}" srcOrd="1" destOrd="0" presId="urn:microsoft.com/office/officeart/2005/8/layout/hProcess11"/>
    <dgm:cxn modelId="{210E834A-14EC-BE45-8AF6-668576391B3F}" type="presParOf" srcId="{213A639E-E945-AB4E-B9B5-81EF6554E792}" destId="{485FB162-8C42-A142-B2E3-B227901D7400}" srcOrd="2" destOrd="0" presId="urn:microsoft.com/office/officeart/2005/8/layout/hProcess11"/>
    <dgm:cxn modelId="{0422BA25-BB34-B54E-8D06-BDD87759CE98}" type="presParOf" srcId="{2D10320C-085B-F644-A98A-4A07A728897C}" destId="{E56D1A84-1C67-7E49-BD89-1FB260D57B10}" srcOrd="1" destOrd="0" presId="urn:microsoft.com/office/officeart/2005/8/layout/hProcess11"/>
    <dgm:cxn modelId="{9A286797-B1F3-894C-B56F-E53FACB6395B}" type="presParOf" srcId="{2D10320C-085B-F644-A98A-4A07A728897C}" destId="{B95DE9EC-C435-3549-A570-562ADAE620C3}" srcOrd="2" destOrd="0" presId="urn:microsoft.com/office/officeart/2005/8/layout/hProcess11"/>
    <dgm:cxn modelId="{3EFB2F7A-4C92-394B-9406-70F10F61BB6A}" type="presParOf" srcId="{B95DE9EC-C435-3549-A570-562ADAE620C3}" destId="{68DCEEC6-B9BB-A842-8643-5BBEFE6D45B2}" srcOrd="0" destOrd="0" presId="urn:microsoft.com/office/officeart/2005/8/layout/hProcess11"/>
    <dgm:cxn modelId="{CDA12E3C-9901-5F42-9E4B-F2E320759946}" type="presParOf" srcId="{B95DE9EC-C435-3549-A570-562ADAE620C3}" destId="{4A1A9E0F-0BC8-2A42-B484-E6192872565D}" srcOrd="1" destOrd="0" presId="urn:microsoft.com/office/officeart/2005/8/layout/hProcess11"/>
    <dgm:cxn modelId="{A11D8B7B-1274-E34F-90D5-36502C922193}" type="presParOf" srcId="{B95DE9EC-C435-3549-A570-562ADAE620C3}" destId="{A973CE5A-8A82-0F49-8FD9-7AE9B0794CDC}" srcOrd="2" destOrd="0" presId="urn:microsoft.com/office/officeart/2005/8/layout/hProcess11"/>
    <dgm:cxn modelId="{0BBAEB7F-69BD-9B4F-8A1F-D022427A0C78}" type="presParOf" srcId="{2D10320C-085B-F644-A98A-4A07A728897C}" destId="{BF160BCE-6FA5-8740-A05A-32C531D050C9}" srcOrd="3" destOrd="0" presId="urn:microsoft.com/office/officeart/2005/8/layout/hProcess11"/>
    <dgm:cxn modelId="{0554F6C5-9C0B-2146-AD49-09051D663F74}" type="presParOf" srcId="{2D10320C-085B-F644-A98A-4A07A728897C}" destId="{366B1F0B-6AB8-4643-A7A1-3328EE260E2B}" srcOrd="4" destOrd="0" presId="urn:microsoft.com/office/officeart/2005/8/layout/hProcess11"/>
    <dgm:cxn modelId="{00D27CDB-AB4D-F143-BA7F-2C36CE663A06}" type="presParOf" srcId="{366B1F0B-6AB8-4643-A7A1-3328EE260E2B}" destId="{6A1B4CAB-1405-1042-B522-686CB432A259}" srcOrd="0" destOrd="0" presId="urn:microsoft.com/office/officeart/2005/8/layout/hProcess11"/>
    <dgm:cxn modelId="{C6D01EEB-A965-C64F-86E3-583D429F5568}" type="presParOf" srcId="{366B1F0B-6AB8-4643-A7A1-3328EE260E2B}" destId="{416710FE-9193-7A4F-9920-BD36C43C4CF8}" srcOrd="1" destOrd="0" presId="urn:microsoft.com/office/officeart/2005/8/layout/hProcess11"/>
    <dgm:cxn modelId="{4F5E8957-55DB-9143-AD83-69ABA091704C}" type="presParOf" srcId="{366B1F0B-6AB8-4643-A7A1-3328EE260E2B}" destId="{DB5560DF-A7CC-244D-A2CB-7F0CC0F427D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76AF7D-0ED3-4C15-8711-73A4030E707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1C7F9A7-18F1-4BFD-AD27-48F1BFA65B7D}">
      <dgm:prSet custT="1"/>
      <dgm:spPr/>
      <dgm:t>
        <a:bodyPr/>
        <a:lstStyle/>
        <a:p>
          <a:pPr>
            <a:lnSpc>
              <a:spcPct val="100000"/>
            </a:lnSpc>
          </a:pPr>
          <a:r>
            <a:rPr lang="en-US" sz="2000" b="1" i="1" dirty="0"/>
            <a:t>Data</a:t>
          </a:r>
          <a:r>
            <a:rPr lang="en-US" sz="2000" b="0" i="0" dirty="0"/>
            <a:t> can affect the system's quality and biases. Structured (spreadsheets) or unstructured (free text), raw or cleaned. Big data, ranging from gigabytes to zettabytes, powers deep learning through its volume, velocity, and variety.</a:t>
          </a:r>
        </a:p>
      </dgm:t>
    </dgm:pt>
    <dgm:pt modelId="{028AE402-F863-4912-AA4B-1DA8DCE6009D}" type="parTrans" cxnId="{7F0898DA-6FEA-4C48-BCCB-8C27A3DEC588}">
      <dgm:prSet/>
      <dgm:spPr/>
      <dgm:t>
        <a:bodyPr/>
        <a:lstStyle/>
        <a:p>
          <a:endParaRPr lang="en-US"/>
        </a:p>
      </dgm:t>
    </dgm:pt>
    <dgm:pt modelId="{A1CFC0FE-4825-4EF8-B1E8-388E957B67E1}" type="sibTrans" cxnId="{7F0898DA-6FEA-4C48-BCCB-8C27A3DEC588}">
      <dgm:prSet/>
      <dgm:spPr/>
      <dgm:t>
        <a:bodyPr/>
        <a:lstStyle/>
        <a:p>
          <a:endParaRPr lang="en-US"/>
        </a:p>
      </dgm:t>
    </dgm:pt>
    <dgm:pt modelId="{83DF1093-3C95-444C-AF91-B24C87F73AE3}">
      <dgm:prSet/>
      <dgm:spPr/>
      <dgm:t>
        <a:bodyPr/>
        <a:lstStyle/>
        <a:p>
          <a:pPr>
            <a:lnSpc>
              <a:spcPct val="100000"/>
            </a:lnSpc>
          </a:pPr>
          <a:r>
            <a:rPr lang="en-US" b="1" i="1" dirty="0"/>
            <a:t>Algorithms </a:t>
          </a:r>
          <a:r>
            <a:rPr lang="en-US" dirty="0"/>
            <a:t>should be deterministic, feasible, and terminating. Enable computer vision and data processing. Operate through linear regression, decision trees, neural networks, etc. Supervised, unsupervised, and reinforcement learning</a:t>
          </a:r>
        </a:p>
      </dgm:t>
    </dgm:pt>
    <dgm:pt modelId="{D3C3FEDE-4E2C-495B-A784-6AD269B6ADEE}" type="parTrans" cxnId="{9DC89403-4D2E-49DE-A7EF-D24BC0C15450}">
      <dgm:prSet/>
      <dgm:spPr/>
      <dgm:t>
        <a:bodyPr/>
        <a:lstStyle/>
        <a:p>
          <a:endParaRPr lang="en-US"/>
        </a:p>
      </dgm:t>
    </dgm:pt>
    <dgm:pt modelId="{68F57378-FB49-4666-8D34-42B6CF490D53}" type="sibTrans" cxnId="{9DC89403-4D2E-49DE-A7EF-D24BC0C15450}">
      <dgm:prSet/>
      <dgm:spPr/>
      <dgm:t>
        <a:bodyPr/>
        <a:lstStyle/>
        <a:p>
          <a:endParaRPr lang="en-US"/>
        </a:p>
      </dgm:t>
    </dgm:pt>
    <dgm:pt modelId="{1D5EAC95-47C3-4B22-A88E-763C1142B1E3}">
      <dgm:prSet custT="1"/>
      <dgm:spPr/>
      <dgm:t>
        <a:bodyPr/>
        <a:lstStyle/>
        <a:p>
          <a:pPr>
            <a:lnSpc>
              <a:spcPct val="100000"/>
            </a:lnSpc>
          </a:pPr>
          <a:r>
            <a:rPr lang="en-US" sz="2000" b="1" i="1" dirty="0"/>
            <a:t>Computing power </a:t>
          </a:r>
          <a:r>
            <a:rPr lang="en-US" sz="2000" dirty="0"/>
            <a:t>drives AI, with algorithms and data as foundations. AI's demands, especially in deep learning, require robust hardware.</a:t>
          </a:r>
        </a:p>
      </dgm:t>
    </dgm:pt>
    <dgm:pt modelId="{00095525-5EDD-489A-9085-56A1AF42D9A5}" type="parTrans" cxnId="{0E110509-B4F0-4F7B-8991-931DB6B58BE7}">
      <dgm:prSet/>
      <dgm:spPr/>
      <dgm:t>
        <a:bodyPr/>
        <a:lstStyle/>
        <a:p>
          <a:endParaRPr lang="en-US"/>
        </a:p>
      </dgm:t>
    </dgm:pt>
    <dgm:pt modelId="{EAE4CFFD-A076-4CAF-9CEB-DEE5C780058B}" type="sibTrans" cxnId="{0E110509-B4F0-4F7B-8991-931DB6B58BE7}">
      <dgm:prSet/>
      <dgm:spPr/>
      <dgm:t>
        <a:bodyPr/>
        <a:lstStyle/>
        <a:p>
          <a:endParaRPr lang="en-US"/>
        </a:p>
      </dgm:t>
    </dgm:pt>
    <dgm:pt modelId="{C0C06265-EDDB-456A-A090-8FACACAAF7A0}" type="pres">
      <dgm:prSet presAssocID="{D376AF7D-0ED3-4C15-8711-73A4030E7073}" presName="root" presStyleCnt="0">
        <dgm:presLayoutVars>
          <dgm:dir/>
          <dgm:resizeHandles val="exact"/>
        </dgm:presLayoutVars>
      </dgm:prSet>
      <dgm:spPr/>
    </dgm:pt>
    <dgm:pt modelId="{3382F1A6-9F8E-4C29-85DA-E13F69B2511A}" type="pres">
      <dgm:prSet presAssocID="{91C7F9A7-18F1-4BFD-AD27-48F1BFA65B7D}" presName="compNode" presStyleCnt="0"/>
      <dgm:spPr/>
    </dgm:pt>
    <dgm:pt modelId="{E17CCC45-CD34-457A-89FC-3355E36DB614}" type="pres">
      <dgm:prSet presAssocID="{91C7F9A7-18F1-4BFD-AD27-48F1BFA65B7D}" presName="bgRect" presStyleLbl="bgShp" presStyleIdx="0" presStyleCnt="3"/>
      <dgm:spPr/>
    </dgm:pt>
    <dgm:pt modelId="{41E147E4-CB52-4312-A63B-F483B01A70F1}" type="pres">
      <dgm:prSet presAssocID="{91C7F9A7-18F1-4BFD-AD27-48F1BFA65B7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tabase"/>
        </a:ext>
      </dgm:extLst>
    </dgm:pt>
    <dgm:pt modelId="{E1FB0F91-CF05-43FC-AD05-D140B36F0033}" type="pres">
      <dgm:prSet presAssocID="{91C7F9A7-18F1-4BFD-AD27-48F1BFA65B7D}" presName="spaceRect" presStyleCnt="0"/>
      <dgm:spPr/>
    </dgm:pt>
    <dgm:pt modelId="{F65241F3-31CA-4F04-B930-598466B35540}" type="pres">
      <dgm:prSet presAssocID="{91C7F9A7-18F1-4BFD-AD27-48F1BFA65B7D}" presName="parTx" presStyleLbl="revTx" presStyleIdx="0" presStyleCnt="3" custScaleX="101515" custScaleY="109230">
        <dgm:presLayoutVars>
          <dgm:chMax val="0"/>
          <dgm:chPref val="0"/>
        </dgm:presLayoutVars>
      </dgm:prSet>
      <dgm:spPr/>
    </dgm:pt>
    <dgm:pt modelId="{E2F753B1-44B7-4B11-891C-FB60170D212F}" type="pres">
      <dgm:prSet presAssocID="{A1CFC0FE-4825-4EF8-B1E8-388E957B67E1}" presName="sibTrans" presStyleCnt="0"/>
      <dgm:spPr/>
    </dgm:pt>
    <dgm:pt modelId="{4FD91F93-B8F8-4622-9592-AB9385400F80}" type="pres">
      <dgm:prSet presAssocID="{83DF1093-3C95-444C-AF91-B24C87F73AE3}" presName="compNode" presStyleCnt="0"/>
      <dgm:spPr/>
    </dgm:pt>
    <dgm:pt modelId="{4D99F3CA-69B4-48AD-B265-C7ACBF0B90B1}" type="pres">
      <dgm:prSet presAssocID="{83DF1093-3C95-444C-AF91-B24C87F73AE3}" presName="bgRect" presStyleLbl="bgShp" presStyleIdx="1" presStyleCnt="3"/>
      <dgm:spPr/>
    </dgm:pt>
    <dgm:pt modelId="{062A1F63-9042-47BD-8215-E9FEEA1043E3}" type="pres">
      <dgm:prSet presAssocID="{83DF1093-3C95-444C-AF91-B24C87F73AE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ears"/>
        </a:ext>
      </dgm:extLst>
    </dgm:pt>
    <dgm:pt modelId="{BDDEFECB-59B5-47F0-8E18-0BF2B77DF1E5}" type="pres">
      <dgm:prSet presAssocID="{83DF1093-3C95-444C-AF91-B24C87F73AE3}" presName="spaceRect" presStyleCnt="0"/>
      <dgm:spPr/>
    </dgm:pt>
    <dgm:pt modelId="{32F9CBC2-E992-42D9-A839-D5004591E0BD}" type="pres">
      <dgm:prSet presAssocID="{83DF1093-3C95-444C-AF91-B24C87F73AE3}" presName="parTx" presStyleLbl="revTx" presStyleIdx="1" presStyleCnt="3">
        <dgm:presLayoutVars>
          <dgm:chMax val="0"/>
          <dgm:chPref val="0"/>
        </dgm:presLayoutVars>
      </dgm:prSet>
      <dgm:spPr/>
    </dgm:pt>
    <dgm:pt modelId="{483D656E-1C9D-49BA-986F-A375D49F8A18}" type="pres">
      <dgm:prSet presAssocID="{68F57378-FB49-4666-8D34-42B6CF490D53}" presName="sibTrans" presStyleCnt="0"/>
      <dgm:spPr/>
    </dgm:pt>
    <dgm:pt modelId="{3AC209C5-071D-456A-8C86-7C00ED760CB6}" type="pres">
      <dgm:prSet presAssocID="{1D5EAC95-47C3-4B22-A88E-763C1142B1E3}" presName="compNode" presStyleCnt="0"/>
      <dgm:spPr/>
    </dgm:pt>
    <dgm:pt modelId="{209DF537-E759-480E-BFFC-E7617673FD5B}" type="pres">
      <dgm:prSet presAssocID="{1D5EAC95-47C3-4B22-A88E-763C1142B1E3}" presName="bgRect" presStyleLbl="bgShp" presStyleIdx="2" presStyleCnt="3"/>
      <dgm:spPr/>
    </dgm:pt>
    <dgm:pt modelId="{C587143B-0CB1-4870-A537-FB4B0400775D}" type="pres">
      <dgm:prSet presAssocID="{1D5EAC95-47C3-4B22-A88E-763C1142B1E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obot"/>
        </a:ext>
      </dgm:extLst>
    </dgm:pt>
    <dgm:pt modelId="{FC1B1683-C9C2-44F7-9CC0-A1DC8F6406E9}" type="pres">
      <dgm:prSet presAssocID="{1D5EAC95-47C3-4B22-A88E-763C1142B1E3}" presName="spaceRect" presStyleCnt="0"/>
      <dgm:spPr/>
    </dgm:pt>
    <dgm:pt modelId="{5798D7A6-E925-4CEA-8D4B-E67739989989}" type="pres">
      <dgm:prSet presAssocID="{1D5EAC95-47C3-4B22-A88E-763C1142B1E3}" presName="parTx" presStyleLbl="revTx" presStyleIdx="2" presStyleCnt="3">
        <dgm:presLayoutVars>
          <dgm:chMax val="0"/>
          <dgm:chPref val="0"/>
        </dgm:presLayoutVars>
      </dgm:prSet>
      <dgm:spPr/>
    </dgm:pt>
  </dgm:ptLst>
  <dgm:cxnLst>
    <dgm:cxn modelId="{9DC89403-4D2E-49DE-A7EF-D24BC0C15450}" srcId="{D376AF7D-0ED3-4C15-8711-73A4030E7073}" destId="{83DF1093-3C95-444C-AF91-B24C87F73AE3}" srcOrd="1" destOrd="0" parTransId="{D3C3FEDE-4E2C-495B-A784-6AD269B6ADEE}" sibTransId="{68F57378-FB49-4666-8D34-42B6CF490D53}"/>
    <dgm:cxn modelId="{0E110509-B4F0-4F7B-8991-931DB6B58BE7}" srcId="{D376AF7D-0ED3-4C15-8711-73A4030E7073}" destId="{1D5EAC95-47C3-4B22-A88E-763C1142B1E3}" srcOrd="2" destOrd="0" parTransId="{00095525-5EDD-489A-9085-56A1AF42D9A5}" sibTransId="{EAE4CFFD-A076-4CAF-9CEB-DEE5C780058B}"/>
    <dgm:cxn modelId="{CC9D480D-D74C-43A4-A3A5-888F73AA9B7B}" type="presOf" srcId="{91C7F9A7-18F1-4BFD-AD27-48F1BFA65B7D}" destId="{F65241F3-31CA-4F04-B930-598466B35540}" srcOrd="0" destOrd="0" presId="urn:microsoft.com/office/officeart/2018/2/layout/IconVerticalSolidList"/>
    <dgm:cxn modelId="{FFD04747-8594-49B9-BDFC-FB8F7E5736E8}" type="presOf" srcId="{83DF1093-3C95-444C-AF91-B24C87F73AE3}" destId="{32F9CBC2-E992-42D9-A839-D5004591E0BD}" srcOrd="0" destOrd="0" presId="urn:microsoft.com/office/officeart/2018/2/layout/IconVerticalSolidList"/>
    <dgm:cxn modelId="{9A1EB652-F5DA-4347-AFA4-2778E09DD84E}" type="presOf" srcId="{D376AF7D-0ED3-4C15-8711-73A4030E7073}" destId="{C0C06265-EDDB-456A-A090-8FACACAAF7A0}" srcOrd="0" destOrd="0" presId="urn:microsoft.com/office/officeart/2018/2/layout/IconVerticalSolidList"/>
    <dgm:cxn modelId="{B0CF1FD7-C3D7-4D20-A8F7-20607B8CAAFC}" type="presOf" srcId="{1D5EAC95-47C3-4B22-A88E-763C1142B1E3}" destId="{5798D7A6-E925-4CEA-8D4B-E67739989989}" srcOrd="0" destOrd="0" presId="urn:microsoft.com/office/officeart/2018/2/layout/IconVerticalSolidList"/>
    <dgm:cxn modelId="{7F0898DA-6FEA-4C48-BCCB-8C27A3DEC588}" srcId="{D376AF7D-0ED3-4C15-8711-73A4030E7073}" destId="{91C7F9A7-18F1-4BFD-AD27-48F1BFA65B7D}" srcOrd="0" destOrd="0" parTransId="{028AE402-F863-4912-AA4B-1DA8DCE6009D}" sibTransId="{A1CFC0FE-4825-4EF8-B1E8-388E957B67E1}"/>
    <dgm:cxn modelId="{C8D97E04-74D7-49C3-902A-83330AA77670}" type="presParOf" srcId="{C0C06265-EDDB-456A-A090-8FACACAAF7A0}" destId="{3382F1A6-9F8E-4C29-85DA-E13F69B2511A}" srcOrd="0" destOrd="0" presId="urn:microsoft.com/office/officeart/2018/2/layout/IconVerticalSolidList"/>
    <dgm:cxn modelId="{C9EF12DA-8F62-4E1E-B90D-0E521F92E5DB}" type="presParOf" srcId="{3382F1A6-9F8E-4C29-85DA-E13F69B2511A}" destId="{E17CCC45-CD34-457A-89FC-3355E36DB614}" srcOrd="0" destOrd="0" presId="urn:microsoft.com/office/officeart/2018/2/layout/IconVerticalSolidList"/>
    <dgm:cxn modelId="{4F6946B5-5EDF-4C5C-9FF0-912F6BFA8B21}" type="presParOf" srcId="{3382F1A6-9F8E-4C29-85DA-E13F69B2511A}" destId="{41E147E4-CB52-4312-A63B-F483B01A70F1}" srcOrd="1" destOrd="0" presId="urn:microsoft.com/office/officeart/2018/2/layout/IconVerticalSolidList"/>
    <dgm:cxn modelId="{805D6913-B689-46C8-98C3-35031FE0F05E}" type="presParOf" srcId="{3382F1A6-9F8E-4C29-85DA-E13F69B2511A}" destId="{E1FB0F91-CF05-43FC-AD05-D140B36F0033}" srcOrd="2" destOrd="0" presId="urn:microsoft.com/office/officeart/2018/2/layout/IconVerticalSolidList"/>
    <dgm:cxn modelId="{DFD8BEEB-09AB-4C30-A0F7-AB146D83A4C7}" type="presParOf" srcId="{3382F1A6-9F8E-4C29-85DA-E13F69B2511A}" destId="{F65241F3-31CA-4F04-B930-598466B35540}" srcOrd="3" destOrd="0" presId="urn:microsoft.com/office/officeart/2018/2/layout/IconVerticalSolidList"/>
    <dgm:cxn modelId="{EAF7B61F-6BAC-4BE2-A989-80BF52172E05}" type="presParOf" srcId="{C0C06265-EDDB-456A-A090-8FACACAAF7A0}" destId="{E2F753B1-44B7-4B11-891C-FB60170D212F}" srcOrd="1" destOrd="0" presId="urn:microsoft.com/office/officeart/2018/2/layout/IconVerticalSolidList"/>
    <dgm:cxn modelId="{58472CCA-54F3-4D1F-ABDE-6F5D5D1FD799}" type="presParOf" srcId="{C0C06265-EDDB-456A-A090-8FACACAAF7A0}" destId="{4FD91F93-B8F8-4622-9592-AB9385400F80}" srcOrd="2" destOrd="0" presId="urn:microsoft.com/office/officeart/2018/2/layout/IconVerticalSolidList"/>
    <dgm:cxn modelId="{DF1A6D73-908E-4BEB-97D9-B024905DBC9A}" type="presParOf" srcId="{4FD91F93-B8F8-4622-9592-AB9385400F80}" destId="{4D99F3CA-69B4-48AD-B265-C7ACBF0B90B1}" srcOrd="0" destOrd="0" presId="urn:microsoft.com/office/officeart/2018/2/layout/IconVerticalSolidList"/>
    <dgm:cxn modelId="{F5FB629F-E9B9-49BA-9001-F6EB10AF695E}" type="presParOf" srcId="{4FD91F93-B8F8-4622-9592-AB9385400F80}" destId="{062A1F63-9042-47BD-8215-E9FEEA1043E3}" srcOrd="1" destOrd="0" presId="urn:microsoft.com/office/officeart/2018/2/layout/IconVerticalSolidList"/>
    <dgm:cxn modelId="{E5F43DD6-1476-4A54-BAA6-96C260C7359E}" type="presParOf" srcId="{4FD91F93-B8F8-4622-9592-AB9385400F80}" destId="{BDDEFECB-59B5-47F0-8E18-0BF2B77DF1E5}" srcOrd="2" destOrd="0" presId="urn:microsoft.com/office/officeart/2018/2/layout/IconVerticalSolidList"/>
    <dgm:cxn modelId="{3DB93FA9-CADA-4FD8-8A85-8FC7AE4D31A5}" type="presParOf" srcId="{4FD91F93-B8F8-4622-9592-AB9385400F80}" destId="{32F9CBC2-E992-42D9-A839-D5004591E0BD}" srcOrd="3" destOrd="0" presId="urn:microsoft.com/office/officeart/2018/2/layout/IconVerticalSolidList"/>
    <dgm:cxn modelId="{0BE0B8A1-9562-40D3-8ABD-17F78C3F2E37}" type="presParOf" srcId="{C0C06265-EDDB-456A-A090-8FACACAAF7A0}" destId="{483D656E-1C9D-49BA-986F-A375D49F8A18}" srcOrd="3" destOrd="0" presId="urn:microsoft.com/office/officeart/2018/2/layout/IconVerticalSolidList"/>
    <dgm:cxn modelId="{B04A8CE4-513C-4CA5-B43F-F9171141225F}" type="presParOf" srcId="{C0C06265-EDDB-456A-A090-8FACACAAF7A0}" destId="{3AC209C5-071D-456A-8C86-7C00ED760CB6}" srcOrd="4" destOrd="0" presId="urn:microsoft.com/office/officeart/2018/2/layout/IconVerticalSolidList"/>
    <dgm:cxn modelId="{ACAB214B-04F1-4361-A367-4EAB2D27AC41}" type="presParOf" srcId="{3AC209C5-071D-456A-8C86-7C00ED760CB6}" destId="{209DF537-E759-480E-BFFC-E7617673FD5B}" srcOrd="0" destOrd="0" presId="urn:microsoft.com/office/officeart/2018/2/layout/IconVerticalSolidList"/>
    <dgm:cxn modelId="{61979027-E1A0-40EC-A2F5-F23D92A08329}" type="presParOf" srcId="{3AC209C5-071D-456A-8C86-7C00ED760CB6}" destId="{C587143B-0CB1-4870-A537-FB4B0400775D}" srcOrd="1" destOrd="0" presId="urn:microsoft.com/office/officeart/2018/2/layout/IconVerticalSolidList"/>
    <dgm:cxn modelId="{B16C51AB-7A20-4EDC-8668-2ED939469BF0}" type="presParOf" srcId="{3AC209C5-071D-456A-8C86-7C00ED760CB6}" destId="{FC1B1683-C9C2-44F7-9CC0-A1DC8F6406E9}" srcOrd="2" destOrd="0" presId="urn:microsoft.com/office/officeart/2018/2/layout/IconVerticalSolidList"/>
    <dgm:cxn modelId="{C5DA6F36-8BEF-469A-87F0-D0FC2ED707F3}" type="presParOf" srcId="{3AC209C5-071D-456A-8C86-7C00ED760CB6}" destId="{5798D7A6-E925-4CEA-8D4B-E6773998998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AA1EF4-89D1-4F3E-B661-A08F2D7E9EB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D324EF1-A35D-4F5B-87F9-5CEEB0308930}">
      <dgm:prSet custT="1"/>
      <dgm:spPr/>
      <dgm:t>
        <a:bodyPr/>
        <a:lstStyle/>
        <a:p>
          <a:r>
            <a:rPr lang="en-US" sz="2000" b="1" i="1" dirty="0"/>
            <a:t>Supervised learning- </a:t>
          </a:r>
          <a:r>
            <a:rPr lang="en-US" sz="2000" dirty="0"/>
            <a:t>labeled datasets to map inputs to outputs. Enables predictions on unseen data. Classification and Regression. Uses linear regression, decision trees, and neural networks. Applications include image and speech recognition, medical diagnosis, email filtering, and more. </a:t>
          </a:r>
        </a:p>
      </dgm:t>
    </dgm:pt>
    <dgm:pt modelId="{97D0F29D-90D3-4888-8C12-A27560A69D3B}" type="parTrans" cxnId="{0461E4B8-9391-49A8-9CAE-ACC937F8A62C}">
      <dgm:prSet/>
      <dgm:spPr/>
      <dgm:t>
        <a:bodyPr/>
        <a:lstStyle/>
        <a:p>
          <a:endParaRPr lang="en-US"/>
        </a:p>
      </dgm:t>
    </dgm:pt>
    <dgm:pt modelId="{A9B0EC8C-59D5-441C-9AF4-A092C195F0A1}" type="sibTrans" cxnId="{0461E4B8-9391-49A8-9CAE-ACC937F8A62C}">
      <dgm:prSet/>
      <dgm:spPr/>
      <dgm:t>
        <a:bodyPr/>
        <a:lstStyle/>
        <a:p>
          <a:endParaRPr lang="en-US"/>
        </a:p>
      </dgm:t>
    </dgm:pt>
    <dgm:pt modelId="{F44319EE-7CF3-4415-861C-487E6F56110F}">
      <dgm:prSet custT="1"/>
      <dgm:spPr/>
      <dgm:t>
        <a:bodyPr/>
        <a:lstStyle/>
        <a:p>
          <a:r>
            <a:rPr lang="en-US" sz="2000" b="1" i="1" dirty="0"/>
            <a:t>Unsupervised learning-</a:t>
          </a:r>
          <a:r>
            <a:rPr lang="en-US" sz="2000" b="1" dirty="0"/>
            <a:t> </a:t>
          </a:r>
          <a:r>
            <a:rPr lang="en-US" sz="2000" dirty="0"/>
            <a:t>unlabeled data.  Identifies patterns and structures. Used for clustering and dimensionality reduction. Common algorithms: K-means clustering, hierarchical clustering, and principal component analysis (PCA). Applications: customer segmentation, anomaly detection, and data visualization. </a:t>
          </a:r>
        </a:p>
      </dgm:t>
    </dgm:pt>
    <dgm:pt modelId="{973F6AA3-56AB-4563-8E5E-21F236E94196}" type="parTrans" cxnId="{83F75A5C-64FC-421E-8382-3565F0B95450}">
      <dgm:prSet/>
      <dgm:spPr/>
      <dgm:t>
        <a:bodyPr/>
        <a:lstStyle/>
        <a:p>
          <a:endParaRPr lang="en-US"/>
        </a:p>
      </dgm:t>
    </dgm:pt>
    <dgm:pt modelId="{25D464D4-37E9-404E-BD41-3060CEBE2CAC}" type="sibTrans" cxnId="{83F75A5C-64FC-421E-8382-3565F0B95450}">
      <dgm:prSet/>
      <dgm:spPr/>
      <dgm:t>
        <a:bodyPr/>
        <a:lstStyle/>
        <a:p>
          <a:endParaRPr lang="en-US"/>
        </a:p>
      </dgm:t>
    </dgm:pt>
    <dgm:pt modelId="{0DAE7D3A-1E70-44D9-A437-99A7103D3DED}">
      <dgm:prSet custT="1"/>
      <dgm:spPr/>
      <dgm:t>
        <a:bodyPr/>
        <a:lstStyle/>
        <a:p>
          <a:r>
            <a:rPr lang="en-US" sz="2000" b="1" i="1" dirty="0"/>
            <a:t>Reinforcement learning (RL)- </a:t>
          </a:r>
          <a:r>
            <a:rPr lang="en-US" sz="2000" dirty="0"/>
            <a:t>an agent learns by interacting with an environment to maximize cumulative rewards. Key components: agent, environment, states, actions, policies, rewards, and value functions. Learns from the consequences of actions. Applications in robotics, gaming, recommendation systems, and UAVs</a:t>
          </a:r>
        </a:p>
      </dgm:t>
    </dgm:pt>
    <dgm:pt modelId="{8C9D03FA-CD4B-4511-8D36-6348712D327C}" type="parTrans" cxnId="{65AFA26B-839B-4CDA-A8DD-9E5D828CA6D0}">
      <dgm:prSet/>
      <dgm:spPr/>
      <dgm:t>
        <a:bodyPr/>
        <a:lstStyle/>
        <a:p>
          <a:endParaRPr lang="en-US"/>
        </a:p>
      </dgm:t>
    </dgm:pt>
    <dgm:pt modelId="{1584417F-1D72-4DEA-ACED-E1125BB4FC89}" type="sibTrans" cxnId="{65AFA26B-839B-4CDA-A8DD-9E5D828CA6D0}">
      <dgm:prSet/>
      <dgm:spPr/>
      <dgm:t>
        <a:bodyPr/>
        <a:lstStyle/>
        <a:p>
          <a:endParaRPr lang="en-US"/>
        </a:p>
      </dgm:t>
    </dgm:pt>
    <dgm:pt modelId="{D22453E4-F837-440D-861A-444F411BBFBB}" type="pres">
      <dgm:prSet presAssocID="{CAAA1EF4-89D1-4F3E-B661-A08F2D7E9EB3}" presName="root" presStyleCnt="0">
        <dgm:presLayoutVars>
          <dgm:dir/>
          <dgm:resizeHandles val="exact"/>
        </dgm:presLayoutVars>
      </dgm:prSet>
      <dgm:spPr/>
    </dgm:pt>
    <dgm:pt modelId="{7A5A0EB6-4DB6-468A-8B51-141D4832D2F4}" type="pres">
      <dgm:prSet presAssocID="{8D324EF1-A35D-4F5B-87F9-5CEEB0308930}" presName="compNode" presStyleCnt="0"/>
      <dgm:spPr/>
    </dgm:pt>
    <dgm:pt modelId="{FB350692-8779-4728-996C-CF4B61AB3F87}" type="pres">
      <dgm:prSet presAssocID="{8D324EF1-A35D-4F5B-87F9-5CEEB0308930}" presName="bgRect" presStyleLbl="bgShp" presStyleIdx="0" presStyleCnt="3" custLinFactNeighborX="0" custLinFactNeighborY="-5762"/>
      <dgm:spPr/>
    </dgm:pt>
    <dgm:pt modelId="{1192AD2E-BC6C-4F18-9EDF-6A0C0668468C}" type="pres">
      <dgm:prSet presAssocID="{8D324EF1-A35D-4F5B-87F9-5CEEB030893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677C44FC-6794-476F-97F2-87F4774D1026}" type="pres">
      <dgm:prSet presAssocID="{8D324EF1-A35D-4F5B-87F9-5CEEB0308930}" presName="spaceRect" presStyleCnt="0"/>
      <dgm:spPr/>
    </dgm:pt>
    <dgm:pt modelId="{CB2D715B-0B36-414E-9150-CDF05CC2A5CB}" type="pres">
      <dgm:prSet presAssocID="{8D324EF1-A35D-4F5B-87F9-5CEEB0308930}" presName="parTx" presStyleLbl="revTx" presStyleIdx="0" presStyleCnt="3">
        <dgm:presLayoutVars>
          <dgm:chMax val="0"/>
          <dgm:chPref val="0"/>
        </dgm:presLayoutVars>
      </dgm:prSet>
      <dgm:spPr/>
    </dgm:pt>
    <dgm:pt modelId="{19E7D55D-12F4-4B1C-9E5F-C36B2515F6DD}" type="pres">
      <dgm:prSet presAssocID="{A9B0EC8C-59D5-441C-9AF4-A092C195F0A1}" presName="sibTrans" presStyleCnt="0"/>
      <dgm:spPr/>
    </dgm:pt>
    <dgm:pt modelId="{EC04C0DF-4781-45D2-94F2-96EA7F902E48}" type="pres">
      <dgm:prSet presAssocID="{F44319EE-7CF3-4415-861C-487E6F56110F}" presName="compNode" presStyleCnt="0"/>
      <dgm:spPr/>
    </dgm:pt>
    <dgm:pt modelId="{F8B654F5-724F-4592-AC14-6A8720BFD31A}" type="pres">
      <dgm:prSet presAssocID="{F44319EE-7CF3-4415-861C-487E6F56110F}" presName="bgRect" presStyleLbl="bgShp" presStyleIdx="1" presStyleCnt="3"/>
      <dgm:spPr/>
    </dgm:pt>
    <dgm:pt modelId="{CD947642-15ED-4259-9673-73FA0CA5F51B}" type="pres">
      <dgm:prSet presAssocID="{F44319EE-7CF3-4415-861C-487E6F56110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rver"/>
        </a:ext>
      </dgm:extLst>
    </dgm:pt>
    <dgm:pt modelId="{098574DD-BF9A-4040-A42A-DFA46533BDF7}" type="pres">
      <dgm:prSet presAssocID="{F44319EE-7CF3-4415-861C-487E6F56110F}" presName="spaceRect" presStyleCnt="0"/>
      <dgm:spPr/>
    </dgm:pt>
    <dgm:pt modelId="{C3113D1E-2771-4DDC-94BF-70F9CCB1B9C1}" type="pres">
      <dgm:prSet presAssocID="{F44319EE-7CF3-4415-861C-487E6F56110F}" presName="parTx" presStyleLbl="revTx" presStyleIdx="1" presStyleCnt="3">
        <dgm:presLayoutVars>
          <dgm:chMax val="0"/>
          <dgm:chPref val="0"/>
        </dgm:presLayoutVars>
      </dgm:prSet>
      <dgm:spPr/>
    </dgm:pt>
    <dgm:pt modelId="{74B7BE98-9137-4435-839D-2E8C03509500}" type="pres">
      <dgm:prSet presAssocID="{25D464D4-37E9-404E-BD41-3060CEBE2CAC}" presName="sibTrans" presStyleCnt="0"/>
      <dgm:spPr/>
    </dgm:pt>
    <dgm:pt modelId="{62770565-5FA4-40C5-A586-9BDBF0686305}" type="pres">
      <dgm:prSet presAssocID="{0DAE7D3A-1E70-44D9-A437-99A7103D3DED}" presName="compNode" presStyleCnt="0"/>
      <dgm:spPr/>
    </dgm:pt>
    <dgm:pt modelId="{4427B7EA-7EDE-4AFA-A8BD-0D81382B68E1}" type="pres">
      <dgm:prSet presAssocID="{0DAE7D3A-1E70-44D9-A437-99A7103D3DED}" presName="bgRect" presStyleLbl="bgShp" presStyleIdx="2" presStyleCnt="3"/>
      <dgm:spPr/>
    </dgm:pt>
    <dgm:pt modelId="{845AFDF5-6AFB-4FFA-B446-C745A4DB3759}" type="pres">
      <dgm:prSet presAssocID="{0DAE7D3A-1E70-44D9-A437-99A7103D3DE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7FC14AB9-AFEF-460E-8CC4-2519C88A1D28}" type="pres">
      <dgm:prSet presAssocID="{0DAE7D3A-1E70-44D9-A437-99A7103D3DED}" presName="spaceRect" presStyleCnt="0"/>
      <dgm:spPr/>
    </dgm:pt>
    <dgm:pt modelId="{ACF672A2-ACAA-49ED-A5D7-7E204AA569FB}" type="pres">
      <dgm:prSet presAssocID="{0DAE7D3A-1E70-44D9-A437-99A7103D3DED}" presName="parTx" presStyleLbl="revTx" presStyleIdx="2" presStyleCnt="3">
        <dgm:presLayoutVars>
          <dgm:chMax val="0"/>
          <dgm:chPref val="0"/>
        </dgm:presLayoutVars>
      </dgm:prSet>
      <dgm:spPr/>
    </dgm:pt>
  </dgm:ptLst>
  <dgm:cxnLst>
    <dgm:cxn modelId="{83F75A5C-64FC-421E-8382-3565F0B95450}" srcId="{CAAA1EF4-89D1-4F3E-B661-A08F2D7E9EB3}" destId="{F44319EE-7CF3-4415-861C-487E6F56110F}" srcOrd="1" destOrd="0" parTransId="{973F6AA3-56AB-4563-8E5E-21F236E94196}" sibTransId="{25D464D4-37E9-404E-BD41-3060CEBE2CAC}"/>
    <dgm:cxn modelId="{65AFA26B-839B-4CDA-A8DD-9E5D828CA6D0}" srcId="{CAAA1EF4-89D1-4F3E-B661-A08F2D7E9EB3}" destId="{0DAE7D3A-1E70-44D9-A437-99A7103D3DED}" srcOrd="2" destOrd="0" parTransId="{8C9D03FA-CD4B-4511-8D36-6348712D327C}" sibTransId="{1584417F-1D72-4DEA-ACED-E1125BB4FC89}"/>
    <dgm:cxn modelId="{3C7A946E-4797-41B0-8AF2-E42CC38D2EA0}" type="presOf" srcId="{8D324EF1-A35D-4F5B-87F9-5CEEB0308930}" destId="{CB2D715B-0B36-414E-9150-CDF05CC2A5CB}" srcOrd="0" destOrd="0" presId="urn:microsoft.com/office/officeart/2018/2/layout/IconVerticalSolidList"/>
    <dgm:cxn modelId="{4802C283-BB85-4C7F-A0B1-081EBD1FA3F3}" type="presOf" srcId="{0DAE7D3A-1E70-44D9-A437-99A7103D3DED}" destId="{ACF672A2-ACAA-49ED-A5D7-7E204AA569FB}" srcOrd="0" destOrd="0" presId="urn:microsoft.com/office/officeart/2018/2/layout/IconVerticalSolidList"/>
    <dgm:cxn modelId="{EA484788-C9F4-44D8-8D23-AE0B9047D50F}" type="presOf" srcId="{CAAA1EF4-89D1-4F3E-B661-A08F2D7E9EB3}" destId="{D22453E4-F837-440D-861A-444F411BBFBB}" srcOrd="0" destOrd="0" presId="urn:microsoft.com/office/officeart/2018/2/layout/IconVerticalSolidList"/>
    <dgm:cxn modelId="{19940EA9-BFE7-40D8-AA2C-4CEB8A2EA9E9}" type="presOf" srcId="{F44319EE-7CF3-4415-861C-487E6F56110F}" destId="{C3113D1E-2771-4DDC-94BF-70F9CCB1B9C1}" srcOrd="0" destOrd="0" presId="urn:microsoft.com/office/officeart/2018/2/layout/IconVerticalSolidList"/>
    <dgm:cxn modelId="{0461E4B8-9391-49A8-9CAE-ACC937F8A62C}" srcId="{CAAA1EF4-89D1-4F3E-B661-A08F2D7E9EB3}" destId="{8D324EF1-A35D-4F5B-87F9-5CEEB0308930}" srcOrd="0" destOrd="0" parTransId="{97D0F29D-90D3-4888-8C12-A27560A69D3B}" sibTransId="{A9B0EC8C-59D5-441C-9AF4-A092C195F0A1}"/>
    <dgm:cxn modelId="{15755F52-3D1D-44DA-BA1D-898207C0C411}" type="presParOf" srcId="{D22453E4-F837-440D-861A-444F411BBFBB}" destId="{7A5A0EB6-4DB6-468A-8B51-141D4832D2F4}" srcOrd="0" destOrd="0" presId="urn:microsoft.com/office/officeart/2018/2/layout/IconVerticalSolidList"/>
    <dgm:cxn modelId="{FB05025F-A065-4A3D-BF9C-4B916BED7B9B}" type="presParOf" srcId="{7A5A0EB6-4DB6-468A-8B51-141D4832D2F4}" destId="{FB350692-8779-4728-996C-CF4B61AB3F87}" srcOrd="0" destOrd="0" presId="urn:microsoft.com/office/officeart/2018/2/layout/IconVerticalSolidList"/>
    <dgm:cxn modelId="{4B875BB7-8035-40CC-AB72-CB184D199FE3}" type="presParOf" srcId="{7A5A0EB6-4DB6-468A-8B51-141D4832D2F4}" destId="{1192AD2E-BC6C-4F18-9EDF-6A0C0668468C}" srcOrd="1" destOrd="0" presId="urn:microsoft.com/office/officeart/2018/2/layout/IconVerticalSolidList"/>
    <dgm:cxn modelId="{A00AC078-87DD-44E0-A4F4-A5558EF3E3A1}" type="presParOf" srcId="{7A5A0EB6-4DB6-468A-8B51-141D4832D2F4}" destId="{677C44FC-6794-476F-97F2-87F4774D1026}" srcOrd="2" destOrd="0" presId="urn:microsoft.com/office/officeart/2018/2/layout/IconVerticalSolidList"/>
    <dgm:cxn modelId="{7ACD68CA-D6AD-4F6B-96D3-82F6311F4447}" type="presParOf" srcId="{7A5A0EB6-4DB6-468A-8B51-141D4832D2F4}" destId="{CB2D715B-0B36-414E-9150-CDF05CC2A5CB}" srcOrd="3" destOrd="0" presId="urn:microsoft.com/office/officeart/2018/2/layout/IconVerticalSolidList"/>
    <dgm:cxn modelId="{FBF9224B-62B2-4309-9776-8622C9A6B33B}" type="presParOf" srcId="{D22453E4-F837-440D-861A-444F411BBFBB}" destId="{19E7D55D-12F4-4B1C-9E5F-C36B2515F6DD}" srcOrd="1" destOrd="0" presId="urn:microsoft.com/office/officeart/2018/2/layout/IconVerticalSolidList"/>
    <dgm:cxn modelId="{A49FB61D-1F23-44CD-921A-A7F8E7456226}" type="presParOf" srcId="{D22453E4-F837-440D-861A-444F411BBFBB}" destId="{EC04C0DF-4781-45D2-94F2-96EA7F902E48}" srcOrd="2" destOrd="0" presId="urn:microsoft.com/office/officeart/2018/2/layout/IconVerticalSolidList"/>
    <dgm:cxn modelId="{57943B22-3345-449B-97D4-5AC868C350AC}" type="presParOf" srcId="{EC04C0DF-4781-45D2-94F2-96EA7F902E48}" destId="{F8B654F5-724F-4592-AC14-6A8720BFD31A}" srcOrd="0" destOrd="0" presId="urn:microsoft.com/office/officeart/2018/2/layout/IconVerticalSolidList"/>
    <dgm:cxn modelId="{5AA71182-3448-4232-A387-E0C4E6DFD1E7}" type="presParOf" srcId="{EC04C0DF-4781-45D2-94F2-96EA7F902E48}" destId="{CD947642-15ED-4259-9673-73FA0CA5F51B}" srcOrd="1" destOrd="0" presId="urn:microsoft.com/office/officeart/2018/2/layout/IconVerticalSolidList"/>
    <dgm:cxn modelId="{B3D99413-A735-4748-A39C-9EC45F5AAEFA}" type="presParOf" srcId="{EC04C0DF-4781-45D2-94F2-96EA7F902E48}" destId="{098574DD-BF9A-4040-A42A-DFA46533BDF7}" srcOrd="2" destOrd="0" presId="urn:microsoft.com/office/officeart/2018/2/layout/IconVerticalSolidList"/>
    <dgm:cxn modelId="{4F70967F-81A6-4C13-9146-727EF13A6AC3}" type="presParOf" srcId="{EC04C0DF-4781-45D2-94F2-96EA7F902E48}" destId="{C3113D1E-2771-4DDC-94BF-70F9CCB1B9C1}" srcOrd="3" destOrd="0" presId="urn:microsoft.com/office/officeart/2018/2/layout/IconVerticalSolidList"/>
    <dgm:cxn modelId="{609A165D-DCE0-4DBB-982E-D750547A331C}" type="presParOf" srcId="{D22453E4-F837-440D-861A-444F411BBFBB}" destId="{74B7BE98-9137-4435-839D-2E8C03509500}" srcOrd="3" destOrd="0" presId="urn:microsoft.com/office/officeart/2018/2/layout/IconVerticalSolidList"/>
    <dgm:cxn modelId="{5D910B62-2B9C-4CA5-85EE-CB7A26DE7DEE}" type="presParOf" srcId="{D22453E4-F837-440D-861A-444F411BBFBB}" destId="{62770565-5FA4-40C5-A586-9BDBF0686305}" srcOrd="4" destOrd="0" presId="urn:microsoft.com/office/officeart/2018/2/layout/IconVerticalSolidList"/>
    <dgm:cxn modelId="{4BE8C3B2-FD95-4417-8B83-22EFA424E0C2}" type="presParOf" srcId="{62770565-5FA4-40C5-A586-9BDBF0686305}" destId="{4427B7EA-7EDE-4AFA-A8BD-0D81382B68E1}" srcOrd="0" destOrd="0" presId="urn:microsoft.com/office/officeart/2018/2/layout/IconVerticalSolidList"/>
    <dgm:cxn modelId="{8DCD191B-F5F2-4BC9-90EF-47A24D17213D}" type="presParOf" srcId="{62770565-5FA4-40C5-A586-9BDBF0686305}" destId="{845AFDF5-6AFB-4FFA-B446-C745A4DB3759}" srcOrd="1" destOrd="0" presId="urn:microsoft.com/office/officeart/2018/2/layout/IconVerticalSolidList"/>
    <dgm:cxn modelId="{FF712B0E-4083-4623-B70D-A88E8535017E}" type="presParOf" srcId="{62770565-5FA4-40C5-A586-9BDBF0686305}" destId="{7FC14AB9-AFEF-460E-8CC4-2519C88A1D28}" srcOrd="2" destOrd="0" presId="urn:microsoft.com/office/officeart/2018/2/layout/IconVerticalSolidList"/>
    <dgm:cxn modelId="{65226959-ECA7-4A70-B5C7-1236E41C020D}" type="presParOf" srcId="{62770565-5FA4-40C5-A586-9BDBF0686305}" destId="{ACF672A2-ACAA-49ED-A5D7-7E204AA569F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3F792C1-D227-4188-981E-8037BB7F54D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9C358D7-B629-467B-B495-33E75E4CECD9}">
      <dgm:prSet custT="1"/>
      <dgm:spPr/>
      <dgm:t>
        <a:bodyPr/>
        <a:lstStyle/>
        <a:p>
          <a:pPr>
            <a:lnSpc>
              <a:spcPct val="100000"/>
            </a:lnSpc>
          </a:pPr>
          <a:r>
            <a:rPr lang="en-US" sz="2000" b="1" i="1" dirty="0"/>
            <a:t>Deep learning </a:t>
          </a:r>
          <a:r>
            <a:rPr lang="en-US" sz="2000" dirty="0"/>
            <a:t>subset of machine learning uses multiple layers of artificial neural networks (ANNs), hence the term "deep", to analyze and learn from large amounts of data, such as large language models (LLMs). </a:t>
          </a:r>
        </a:p>
      </dgm:t>
    </dgm:pt>
    <dgm:pt modelId="{5BB5409A-2423-4BF4-B47B-6B49429C5A7A}" type="parTrans" cxnId="{E95BA7D7-55A6-4DD3-AC00-ECB625BA505F}">
      <dgm:prSet/>
      <dgm:spPr/>
      <dgm:t>
        <a:bodyPr/>
        <a:lstStyle/>
        <a:p>
          <a:endParaRPr lang="en-US"/>
        </a:p>
      </dgm:t>
    </dgm:pt>
    <dgm:pt modelId="{C2736816-D9FB-4303-A0E0-8D938E30E597}" type="sibTrans" cxnId="{E95BA7D7-55A6-4DD3-AC00-ECB625BA505F}">
      <dgm:prSet/>
      <dgm:spPr/>
      <dgm:t>
        <a:bodyPr/>
        <a:lstStyle/>
        <a:p>
          <a:endParaRPr lang="en-US"/>
        </a:p>
      </dgm:t>
    </dgm:pt>
    <dgm:pt modelId="{3AAE7BA9-6C1F-4920-876D-306B7D0118A5}">
      <dgm:prSet custT="1"/>
      <dgm:spPr/>
      <dgm:t>
        <a:bodyPr/>
        <a:lstStyle/>
        <a:p>
          <a:pPr>
            <a:lnSpc>
              <a:spcPct val="100000"/>
            </a:lnSpc>
          </a:pPr>
          <a:r>
            <a:rPr lang="en-US" sz="2000" b="1" i="1" dirty="0"/>
            <a:t>Artificial neural networks</a:t>
          </a:r>
          <a:r>
            <a:rPr lang="en-US" sz="2000" dirty="0"/>
            <a:t>, inspired by the human brain, used in various applications, including image analysis (e.g., X-rays, MRIs, CT scans), image and speech recognition, natural language processing, synthetic biology, drug discovery, and autonomous systems. </a:t>
          </a:r>
        </a:p>
      </dgm:t>
    </dgm:pt>
    <dgm:pt modelId="{1A7A5EDF-2C67-4E47-8C85-B1900FEB3185}" type="parTrans" cxnId="{0992D899-4B7D-4886-9D3E-795FA9750873}">
      <dgm:prSet/>
      <dgm:spPr/>
      <dgm:t>
        <a:bodyPr/>
        <a:lstStyle/>
        <a:p>
          <a:endParaRPr lang="en-US"/>
        </a:p>
      </dgm:t>
    </dgm:pt>
    <dgm:pt modelId="{531CE821-04D6-4945-BFB2-5AA2B5C81E1E}" type="sibTrans" cxnId="{0992D899-4B7D-4886-9D3E-795FA9750873}">
      <dgm:prSet/>
      <dgm:spPr/>
      <dgm:t>
        <a:bodyPr/>
        <a:lstStyle/>
        <a:p>
          <a:endParaRPr lang="en-US"/>
        </a:p>
      </dgm:t>
    </dgm:pt>
    <dgm:pt modelId="{224825DA-F203-4FE3-A824-10195B29F3EA}">
      <dgm:prSet custT="1"/>
      <dgm:spPr/>
      <dgm:t>
        <a:bodyPr/>
        <a:lstStyle/>
        <a:p>
          <a:pPr>
            <a:lnSpc>
              <a:spcPct val="100000"/>
            </a:lnSpc>
          </a:pPr>
          <a:r>
            <a:rPr lang="en-US" sz="2000" dirty="0"/>
            <a:t>Types of neural networks, include </a:t>
          </a:r>
          <a:r>
            <a:rPr lang="en-US" sz="2000" i="1" dirty="0"/>
            <a:t>convolutional neural networks (</a:t>
          </a:r>
          <a:r>
            <a:rPr lang="en-US" sz="2000" b="1" i="1" dirty="0"/>
            <a:t>CNNs</a:t>
          </a:r>
          <a:r>
            <a:rPr lang="en-US" sz="2000" i="1" dirty="0"/>
            <a:t>)</a:t>
          </a:r>
          <a:r>
            <a:rPr lang="en-US" sz="2000" dirty="0"/>
            <a:t>, </a:t>
          </a:r>
          <a:r>
            <a:rPr lang="en-US" sz="2000" i="1" dirty="0"/>
            <a:t>recurrent neural networks (</a:t>
          </a:r>
          <a:r>
            <a:rPr lang="en-US" sz="2000" b="1" i="1" dirty="0"/>
            <a:t>RNNs</a:t>
          </a:r>
          <a:r>
            <a:rPr lang="en-US" sz="2000" i="1" dirty="0"/>
            <a:t>)</a:t>
          </a:r>
          <a:r>
            <a:rPr lang="en-US" sz="2000" dirty="0"/>
            <a:t>, </a:t>
          </a:r>
          <a:r>
            <a:rPr lang="en-US" sz="2000" i="1" dirty="0"/>
            <a:t>variational autoencoders (</a:t>
          </a:r>
          <a:r>
            <a:rPr lang="en-US" sz="2000" b="1" i="1" dirty="0"/>
            <a:t>VAEs</a:t>
          </a:r>
          <a:r>
            <a:rPr lang="en-US" sz="2000" i="1" dirty="0"/>
            <a:t>),</a:t>
          </a:r>
          <a:r>
            <a:rPr lang="en-US" sz="2000" dirty="0"/>
            <a:t> </a:t>
          </a:r>
          <a:r>
            <a:rPr lang="en-US" sz="2000" i="1" dirty="0"/>
            <a:t>generative adversarial networks (</a:t>
          </a:r>
          <a:r>
            <a:rPr lang="en-US" sz="2000" b="1" i="1" dirty="0"/>
            <a:t>GANs</a:t>
          </a:r>
          <a:r>
            <a:rPr lang="en-US" sz="2000" i="1" dirty="0"/>
            <a:t>)</a:t>
          </a:r>
          <a:r>
            <a:rPr lang="en-US" sz="2000" dirty="0"/>
            <a:t>, </a:t>
          </a:r>
          <a:r>
            <a:rPr lang="en-US" sz="2000" i="1" dirty="0"/>
            <a:t>transformer model, </a:t>
          </a:r>
          <a:r>
            <a:rPr lang="en-US" sz="2000" dirty="0"/>
            <a:t>and </a:t>
          </a:r>
          <a:r>
            <a:rPr lang="en-US" sz="2000" i="1" dirty="0"/>
            <a:t>feedforward neural networks</a:t>
          </a:r>
          <a:r>
            <a:rPr lang="en-US" sz="2000" dirty="0"/>
            <a:t>.  </a:t>
          </a:r>
        </a:p>
      </dgm:t>
    </dgm:pt>
    <dgm:pt modelId="{8756FA61-DCDE-4D78-8699-70916DCE90F1}" type="parTrans" cxnId="{20584377-832E-47F1-AFFA-2D103FC3168C}">
      <dgm:prSet/>
      <dgm:spPr/>
      <dgm:t>
        <a:bodyPr/>
        <a:lstStyle/>
        <a:p>
          <a:endParaRPr lang="en-US"/>
        </a:p>
      </dgm:t>
    </dgm:pt>
    <dgm:pt modelId="{58FCA3E7-D69B-45F7-B4B1-14172D67AF96}" type="sibTrans" cxnId="{20584377-832E-47F1-AFFA-2D103FC3168C}">
      <dgm:prSet/>
      <dgm:spPr/>
      <dgm:t>
        <a:bodyPr/>
        <a:lstStyle/>
        <a:p>
          <a:endParaRPr lang="en-US"/>
        </a:p>
      </dgm:t>
    </dgm:pt>
    <dgm:pt modelId="{1C96F298-9803-4C55-8E34-30C07C5FB492}" type="pres">
      <dgm:prSet presAssocID="{E3F792C1-D227-4188-981E-8037BB7F54DC}" presName="root" presStyleCnt="0">
        <dgm:presLayoutVars>
          <dgm:dir/>
          <dgm:resizeHandles val="exact"/>
        </dgm:presLayoutVars>
      </dgm:prSet>
      <dgm:spPr/>
    </dgm:pt>
    <dgm:pt modelId="{4D880E0C-F015-4FBF-99E6-98EBA542C81A}" type="pres">
      <dgm:prSet presAssocID="{89C358D7-B629-467B-B495-33E75E4CECD9}" presName="compNode" presStyleCnt="0"/>
      <dgm:spPr/>
    </dgm:pt>
    <dgm:pt modelId="{9D3E20B7-8FC1-446E-A668-3747542ABC2C}" type="pres">
      <dgm:prSet presAssocID="{89C358D7-B629-467B-B495-33E75E4CECD9}" presName="bgRect" presStyleLbl="bgShp" presStyleIdx="0" presStyleCnt="3"/>
      <dgm:spPr/>
    </dgm:pt>
    <dgm:pt modelId="{64B21C14-DE6E-4645-8A66-C2893C4A5B3F}" type="pres">
      <dgm:prSet presAssocID="{89C358D7-B629-467B-B495-33E75E4CECD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erver"/>
        </a:ext>
      </dgm:extLst>
    </dgm:pt>
    <dgm:pt modelId="{859B2DA7-A51A-465A-8BF3-A5E6D9B14114}" type="pres">
      <dgm:prSet presAssocID="{89C358D7-B629-467B-B495-33E75E4CECD9}" presName="spaceRect" presStyleCnt="0"/>
      <dgm:spPr/>
    </dgm:pt>
    <dgm:pt modelId="{C6EBE4B6-283C-4B40-80E2-B37696F80CDF}" type="pres">
      <dgm:prSet presAssocID="{89C358D7-B629-467B-B495-33E75E4CECD9}" presName="parTx" presStyleLbl="revTx" presStyleIdx="0" presStyleCnt="3">
        <dgm:presLayoutVars>
          <dgm:chMax val="0"/>
          <dgm:chPref val="0"/>
        </dgm:presLayoutVars>
      </dgm:prSet>
      <dgm:spPr/>
    </dgm:pt>
    <dgm:pt modelId="{1FAAA1AD-98B3-48B2-988C-8688818EF63E}" type="pres">
      <dgm:prSet presAssocID="{C2736816-D9FB-4303-A0E0-8D938E30E597}" presName="sibTrans" presStyleCnt="0"/>
      <dgm:spPr/>
    </dgm:pt>
    <dgm:pt modelId="{D5FA4813-A033-4048-8D15-1D9EABC87424}" type="pres">
      <dgm:prSet presAssocID="{3AAE7BA9-6C1F-4920-876D-306B7D0118A5}" presName="compNode" presStyleCnt="0"/>
      <dgm:spPr/>
    </dgm:pt>
    <dgm:pt modelId="{7E1376B7-3F4F-4C43-9A06-2A01B8D0640B}" type="pres">
      <dgm:prSet presAssocID="{3AAE7BA9-6C1F-4920-876D-306B7D0118A5}" presName="bgRect" presStyleLbl="bgShp" presStyleIdx="1" presStyleCnt="3"/>
      <dgm:spPr/>
    </dgm:pt>
    <dgm:pt modelId="{82DF21F4-4A5C-458E-8215-5CEC9FE89C4A}" type="pres">
      <dgm:prSet presAssocID="{3AAE7BA9-6C1F-4920-876D-306B7D0118A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a:ext>
      </dgm:extLst>
    </dgm:pt>
    <dgm:pt modelId="{A1D9236D-2E09-474B-A402-15E3740F934C}" type="pres">
      <dgm:prSet presAssocID="{3AAE7BA9-6C1F-4920-876D-306B7D0118A5}" presName="spaceRect" presStyleCnt="0"/>
      <dgm:spPr/>
    </dgm:pt>
    <dgm:pt modelId="{6514893A-7DC4-41B9-A1EF-4DCF6DDBE5D8}" type="pres">
      <dgm:prSet presAssocID="{3AAE7BA9-6C1F-4920-876D-306B7D0118A5}" presName="parTx" presStyleLbl="revTx" presStyleIdx="1" presStyleCnt="3">
        <dgm:presLayoutVars>
          <dgm:chMax val="0"/>
          <dgm:chPref val="0"/>
        </dgm:presLayoutVars>
      </dgm:prSet>
      <dgm:spPr/>
    </dgm:pt>
    <dgm:pt modelId="{E05ED59D-9F34-48F1-86BA-5963CCCCE1ED}" type="pres">
      <dgm:prSet presAssocID="{531CE821-04D6-4945-BFB2-5AA2B5C81E1E}" presName="sibTrans" presStyleCnt="0"/>
      <dgm:spPr/>
    </dgm:pt>
    <dgm:pt modelId="{82D6718F-F583-4687-B599-A554BFE70018}" type="pres">
      <dgm:prSet presAssocID="{224825DA-F203-4FE3-A824-10195B29F3EA}" presName="compNode" presStyleCnt="0"/>
      <dgm:spPr/>
    </dgm:pt>
    <dgm:pt modelId="{0B5F7EC2-FF6F-46DA-9665-AEA403DA05CC}" type="pres">
      <dgm:prSet presAssocID="{224825DA-F203-4FE3-A824-10195B29F3EA}" presName="bgRect" presStyleLbl="bgShp" presStyleIdx="2" presStyleCnt="3"/>
      <dgm:spPr/>
    </dgm:pt>
    <dgm:pt modelId="{3B89CF80-A2ED-4E6A-8A2E-92CEE6E27E28}" type="pres">
      <dgm:prSet presAssocID="{224825DA-F203-4FE3-A824-10195B29F3E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71F8D455-98D8-42D3-B784-C8BFF040C05E}" type="pres">
      <dgm:prSet presAssocID="{224825DA-F203-4FE3-A824-10195B29F3EA}" presName="spaceRect" presStyleCnt="0"/>
      <dgm:spPr/>
    </dgm:pt>
    <dgm:pt modelId="{EE324044-3016-4EBC-91D9-4932FD1C4EAE}" type="pres">
      <dgm:prSet presAssocID="{224825DA-F203-4FE3-A824-10195B29F3EA}" presName="parTx" presStyleLbl="revTx" presStyleIdx="2" presStyleCnt="3">
        <dgm:presLayoutVars>
          <dgm:chMax val="0"/>
          <dgm:chPref val="0"/>
        </dgm:presLayoutVars>
      </dgm:prSet>
      <dgm:spPr/>
    </dgm:pt>
  </dgm:ptLst>
  <dgm:cxnLst>
    <dgm:cxn modelId="{694CBB65-C28E-4CD7-A440-957B09A0542B}" type="presOf" srcId="{224825DA-F203-4FE3-A824-10195B29F3EA}" destId="{EE324044-3016-4EBC-91D9-4932FD1C4EAE}" srcOrd="0" destOrd="0" presId="urn:microsoft.com/office/officeart/2018/2/layout/IconVerticalSolidList"/>
    <dgm:cxn modelId="{20584377-832E-47F1-AFFA-2D103FC3168C}" srcId="{E3F792C1-D227-4188-981E-8037BB7F54DC}" destId="{224825DA-F203-4FE3-A824-10195B29F3EA}" srcOrd="2" destOrd="0" parTransId="{8756FA61-DCDE-4D78-8699-70916DCE90F1}" sibTransId="{58FCA3E7-D69B-45F7-B4B1-14172D67AF96}"/>
    <dgm:cxn modelId="{7489E080-4A0E-4B3D-BF2D-D82A4D901DFD}" type="presOf" srcId="{3AAE7BA9-6C1F-4920-876D-306B7D0118A5}" destId="{6514893A-7DC4-41B9-A1EF-4DCF6DDBE5D8}" srcOrd="0" destOrd="0" presId="urn:microsoft.com/office/officeart/2018/2/layout/IconVerticalSolidList"/>
    <dgm:cxn modelId="{0992D899-4B7D-4886-9D3E-795FA9750873}" srcId="{E3F792C1-D227-4188-981E-8037BB7F54DC}" destId="{3AAE7BA9-6C1F-4920-876D-306B7D0118A5}" srcOrd="1" destOrd="0" parTransId="{1A7A5EDF-2C67-4E47-8C85-B1900FEB3185}" sibTransId="{531CE821-04D6-4945-BFB2-5AA2B5C81E1E}"/>
    <dgm:cxn modelId="{4F1427B8-84D6-40E1-8AA7-FA7A6EF8EDE7}" type="presOf" srcId="{89C358D7-B629-467B-B495-33E75E4CECD9}" destId="{C6EBE4B6-283C-4B40-80E2-B37696F80CDF}" srcOrd="0" destOrd="0" presId="urn:microsoft.com/office/officeart/2018/2/layout/IconVerticalSolidList"/>
    <dgm:cxn modelId="{6F57DACE-93BB-4C5F-842A-E7FF7A0982CA}" type="presOf" srcId="{E3F792C1-D227-4188-981E-8037BB7F54DC}" destId="{1C96F298-9803-4C55-8E34-30C07C5FB492}" srcOrd="0" destOrd="0" presId="urn:microsoft.com/office/officeart/2018/2/layout/IconVerticalSolidList"/>
    <dgm:cxn modelId="{E95BA7D7-55A6-4DD3-AC00-ECB625BA505F}" srcId="{E3F792C1-D227-4188-981E-8037BB7F54DC}" destId="{89C358D7-B629-467B-B495-33E75E4CECD9}" srcOrd="0" destOrd="0" parTransId="{5BB5409A-2423-4BF4-B47B-6B49429C5A7A}" sibTransId="{C2736816-D9FB-4303-A0E0-8D938E30E597}"/>
    <dgm:cxn modelId="{03A6B4D6-AFDD-4915-80DD-1B9B70202EA4}" type="presParOf" srcId="{1C96F298-9803-4C55-8E34-30C07C5FB492}" destId="{4D880E0C-F015-4FBF-99E6-98EBA542C81A}" srcOrd="0" destOrd="0" presId="urn:microsoft.com/office/officeart/2018/2/layout/IconVerticalSolidList"/>
    <dgm:cxn modelId="{C0DADA9E-47F9-416A-ABEE-190A6CF302E8}" type="presParOf" srcId="{4D880E0C-F015-4FBF-99E6-98EBA542C81A}" destId="{9D3E20B7-8FC1-446E-A668-3747542ABC2C}" srcOrd="0" destOrd="0" presId="urn:microsoft.com/office/officeart/2018/2/layout/IconVerticalSolidList"/>
    <dgm:cxn modelId="{13AD6237-F9AC-41F2-BA93-D823CED86192}" type="presParOf" srcId="{4D880E0C-F015-4FBF-99E6-98EBA542C81A}" destId="{64B21C14-DE6E-4645-8A66-C2893C4A5B3F}" srcOrd="1" destOrd="0" presId="urn:microsoft.com/office/officeart/2018/2/layout/IconVerticalSolidList"/>
    <dgm:cxn modelId="{E4022C84-B943-428B-9463-755D8D050EE6}" type="presParOf" srcId="{4D880E0C-F015-4FBF-99E6-98EBA542C81A}" destId="{859B2DA7-A51A-465A-8BF3-A5E6D9B14114}" srcOrd="2" destOrd="0" presId="urn:microsoft.com/office/officeart/2018/2/layout/IconVerticalSolidList"/>
    <dgm:cxn modelId="{C5065E18-3C22-4D09-944F-FCBD7466695A}" type="presParOf" srcId="{4D880E0C-F015-4FBF-99E6-98EBA542C81A}" destId="{C6EBE4B6-283C-4B40-80E2-B37696F80CDF}" srcOrd="3" destOrd="0" presId="urn:microsoft.com/office/officeart/2018/2/layout/IconVerticalSolidList"/>
    <dgm:cxn modelId="{9FEA466B-8809-4137-B612-A08032A0E8BF}" type="presParOf" srcId="{1C96F298-9803-4C55-8E34-30C07C5FB492}" destId="{1FAAA1AD-98B3-48B2-988C-8688818EF63E}" srcOrd="1" destOrd="0" presId="urn:microsoft.com/office/officeart/2018/2/layout/IconVerticalSolidList"/>
    <dgm:cxn modelId="{B3DCBF26-37EE-4332-AA54-696EF71BBF93}" type="presParOf" srcId="{1C96F298-9803-4C55-8E34-30C07C5FB492}" destId="{D5FA4813-A033-4048-8D15-1D9EABC87424}" srcOrd="2" destOrd="0" presId="urn:microsoft.com/office/officeart/2018/2/layout/IconVerticalSolidList"/>
    <dgm:cxn modelId="{F4C744A1-2FC6-4B81-8813-AF5163816F82}" type="presParOf" srcId="{D5FA4813-A033-4048-8D15-1D9EABC87424}" destId="{7E1376B7-3F4F-4C43-9A06-2A01B8D0640B}" srcOrd="0" destOrd="0" presId="urn:microsoft.com/office/officeart/2018/2/layout/IconVerticalSolidList"/>
    <dgm:cxn modelId="{EF1113F6-737C-4B39-8D59-828822FA68B7}" type="presParOf" srcId="{D5FA4813-A033-4048-8D15-1D9EABC87424}" destId="{82DF21F4-4A5C-458E-8215-5CEC9FE89C4A}" srcOrd="1" destOrd="0" presId="urn:microsoft.com/office/officeart/2018/2/layout/IconVerticalSolidList"/>
    <dgm:cxn modelId="{BCE9FF83-B42C-4A3F-8E9C-CDB2A7BABAB9}" type="presParOf" srcId="{D5FA4813-A033-4048-8D15-1D9EABC87424}" destId="{A1D9236D-2E09-474B-A402-15E3740F934C}" srcOrd="2" destOrd="0" presId="urn:microsoft.com/office/officeart/2018/2/layout/IconVerticalSolidList"/>
    <dgm:cxn modelId="{E8172759-C7CD-4759-AAB3-607CD1C7E5BA}" type="presParOf" srcId="{D5FA4813-A033-4048-8D15-1D9EABC87424}" destId="{6514893A-7DC4-41B9-A1EF-4DCF6DDBE5D8}" srcOrd="3" destOrd="0" presId="urn:microsoft.com/office/officeart/2018/2/layout/IconVerticalSolidList"/>
    <dgm:cxn modelId="{8B76E6F7-16C9-4657-AEF3-481DEBAA18E3}" type="presParOf" srcId="{1C96F298-9803-4C55-8E34-30C07C5FB492}" destId="{E05ED59D-9F34-48F1-86BA-5963CCCCE1ED}" srcOrd="3" destOrd="0" presId="urn:microsoft.com/office/officeart/2018/2/layout/IconVerticalSolidList"/>
    <dgm:cxn modelId="{0970240E-E66A-4E96-B33A-90255DE50816}" type="presParOf" srcId="{1C96F298-9803-4C55-8E34-30C07C5FB492}" destId="{82D6718F-F583-4687-B599-A554BFE70018}" srcOrd="4" destOrd="0" presId="urn:microsoft.com/office/officeart/2018/2/layout/IconVerticalSolidList"/>
    <dgm:cxn modelId="{9D37059B-D14D-4E89-A753-849DE48B85C5}" type="presParOf" srcId="{82D6718F-F583-4687-B599-A554BFE70018}" destId="{0B5F7EC2-FF6F-46DA-9665-AEA403DA05CC}" srcOrd="0" destOrd="0" presId="urn:microsoft.com/office/officeart/2018/2/layout/IconVerticalSolidList"/>
    <dgm:cxn modelId="{9EA9A08E-3DE5-491F-A15A-749019A2B98B}" type="presParOf" srcId="{82D6718F-F583-4687-B599-A554BFE70018}" destId="{3B89CF80-A2ED-4E6A-8A2E-92CEE6E27E28}" srcOrd="1" destOrd="0" presId="urn:microsoft.com/office/officeart/2018/2/layout/IconVerticalSolidList"/>
    <dgm:cxn modelId="{46EF7EE3-CBFB-4034-B5BE-33836E59C408}" type="presParOf" srcId="{82D6718F-F583-4687-B599-A554BFE70018}" destId="{71F8D455-98D8-42D3-B784-C8BFF040C05E}" srcOrd="2" destOrd="0" presId="urn:microsoft.com/office/officeart/2018/2/layout/IconVerticalSolidList"/>
    <dgm:cxn modelId="{D4274E2E-F75D-4664-9259-5443956A9F89}" type="presParOf" srcId="{82D6718F-F583-4687-B599-A554BFE70018}" destId="{EE324044-3016-4EBC-91D9-4932FD1C4EA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CFAC17C-3EDE-4AC2-8392-9F14FF71643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89C8A70-31EB-4E0A-9976-5D4FCAF0DA29}">
      <dgm:prSet custT="1"/>
      <dgm:spPr/>
      <dgm:t>
        <a:bodyPr/>
        <a:lstStyle/>
        <a:p>
          <a:pPr>
            <a:lnSpc>
              <a:spcPct val="100000"/>
            </a:lnSpc>
          </a:pPr>
          <a:r>
            <a:rPr lang="en-US" sz="1800" b="1" i="1" dirty="0"/>
            <a:t>Natural language processing (NLP)</a:t>
          </a:r>
          <a:r>
            <a:rPr lang="en-US" sz="1800" dirty="0"/>
            <a:t> enables machines to understand, interpret, and generate human </a:t>
          </a:r>
          <a:r>
            <a:rPr lang="en-US" sz="2000" dirty="0"/>
            <a:t>language through text and speech: translation, speech recognition</a:t>
          </a:r>
          <a:r>
            <a:rPr lang="en-US" sz="1800" dirty="0"/>
            <a:t>, and language comprehension. </a:t>
          </a:r>
        </a:p>
      </dgm:t>
    </dgm:pt>
    <dgm:pt modelId="{048DFEC2-B11E-42CC-9A99-0EDCFC6C0E6E}" type="parTrans" cxnId="{419C51FC-BB4B-4A48-AA21-46D4FA83D7A8}">
      <dgm:prSet/>
      <dgm:spPr/>
      <dgm:t>
        <a:bodyPr/>
        <a:lstStyle/>
        <a:p>
          <a:endParaRPr lang="en-US"/>
        </a:p>
      </dgm:t>
    </dgm:pt>
    <dgm:pt modelId="{F65528E7-36B8-4CDB-855B-6D7E69B11F2A}" type="sibTrans" cxnId="{419C51FC-BB4B-4A48-AA21-46D4FA83D7A8}">
      <dgm:prSet/>
      <dgm:spPr/>
      <dgm:t>
        <a:bodyPr/>
        <a:lstStyle/>
        <a:p>
          <a:endParaRPr lang="en-US"/>
        </a:p>
      </dgm:t>
    </dgm:pt>
    <dgm:pt modelId="{9E25E589-DFDE-4DBD-B8B4-0E8ECCC5E1A0}">
      <dgm:prSet custT="1"/>
      <dgm:spPr/>
      <dgm:t>
        <a:bodyPr/>
        <a:lstStyle/>
        <a:p>
          <a:pPr>
            <a:lnSpc>
              <a:spcPct val="100000"/>
            </a:lnSpc>
          </a:pPr>
          <a:r>
            <a:rPr lang="en-US" sz="1600" dirty="0"/>
            <a:t>Siri, Alexa, Google Translate, and sentiment analysis tools.</a:t>
          </a:r>
        </a:p>
      </dgm:t>
    </dgm:pt>
    <dgm:pt modelId="{2302385F-0292-4BC0-A185-7782739B304A}" type="parTrans" cxnId="{19396872-D02C-453F-83A9-84D743EA394D}">
      <dgm:prSet/>
      <dgm:spPr/>
      <dgm:t>
        <a:bodyPr/>
        <a:lstStyle/>
        <a:p>
          <a:endParaRPr lang="en-US"/>
        </a:p>
      </dgm:t>
    </dgm:pt>
    <dgm:pt modelId="{0DEDB528-2DB5-4E19-8FB1-8CB2EF55EBAE}" type="sibTrans" cxnId="{19396872-D02C-453F-83A9-84D743EA394D}">
      <dgm:prSet/>
      <dgm:spPr/>
      <dgm:t>
        <a:bodyPr/>
        <a:lstStyle/>
        <a:p>
          <a:endParaRPr lang="en-US"/>
        </a:p>
      </dgm:t>
    </dgm:pt>
    <dgm:pt modelId="{DEFBD2FB-4261-449A-8C50-CC733EEB9DC7}">
      <dgm:prSet/>
      <dgm:spPr/>
      <dgm:t>
        <a:bodyPr/>
        <a:lstStyle/>
        <a:p>
          <a:pPr>
            <a:lnSpc>
              <a:spcPct val="100000"/>
            </a:lnSpc>
          </a:pPr>
          <a:r>
            <a:rPr lang="en-US" b="1" i="1" dirty="0"/>
            <a:t>Robotics</a:t>
          </a:r>
          <a:r>
            <a:rPr lang="en-US" dirty="0"/>
            <a:t> involves the use of machines to perform physical tasks traditionally carried out by humans, such as: </a:t>
          </a:r>
        </a:p>
      </dgm:t>
    </dgm:pt>
    <dgm:pt modelId="{FA00E6B6-DFA2-4467-89A7-FDE3A767D81F}" type="parTrans" cxnId="{5C069933-F72C-48D4-96CA-36C6033C8411}">
      <dgm:prSet/>
      <dgm:spPr/>
      <dgm:t>
        <a:bodyPr/>
        <a:lstStyle/>
        <a:p>
          <a:endParaRPr lang="en-US"/>
        </a:p>
      </dgm:t>
    </dgm:pt>
    <dgm:pt modelId="{3E83D81B-A3EF-46F0-B91E-D2813C6EA4F2}" type="sibTrans" cxnId="{5C069933-F72C-48D4-96CA-36C6033C8411}">
      <dgm:prSet/>
      <dgm:spPr/>
      <dgm:t>
        <a:bodyPr/>
        <a:lstStyle/>
        <a:p>
          <a:endParaRPr lang="en-US"/>
        </a:p>
      </dgm:t>
    </dgm:pt>
    <dgm:pt modelId="{CFDF9DFB-BB48-4E12-BE91-43893B48B1E3}">
      <dgm:prSet custT="1"/>
      <dgm:spPr/>
      <dgm:t>
        <a:bodyPr/>
        <a:lstStyle/>
        <a:p>
          <a:pPr>
            <a:lnSpc>
              <a:spcPct val="100000"/>
            </a:lnSpc>
          </a:pPr>
          <a:r>
            <a:rPr lang="en-US" sz="1600" dirty="0"/>
            <a:t>Driving, assembly line work, surgery, and exploration in challenging environments like space or hazardous areas.</a:t>
          </a:r>
        </a:p>
      </dgm:t>
    </dgm:pt>
    <dgm:pt modelId="{160B19E7-78C1-4F9A-A475-EE58D01179BC}" type="parTrans" cxnId="{DAE2CEC0-E4E1-46A5-AF27-4B40CC8226A7}">
      <dgm:prSet/>
      <dgm:spPr/>
      <dgm:t>
        <a:bodyPr/>
        <a:lstStyle/>
        <a:p>
          <a:endParaRPr lang="en-US"/>
        </a:p>
      </dgm:t>
    </dgm:pt>
    <dgm:pt modelId="{BB0F3C14-7126-4192-B031-49B9B5500C6A}" type="sibTrans" cxnId="{DAE2CEC0-E4E1-46A5-AF27-4B40CC8226A7}">
      <dgm:prSet/>
      <dgm:spPr/>
      <dgm:t>
        <a:bodyPr/>
        <a:lstStyle/>
        <a:p>
          <a:endParaRPr lang="en-US"/>
        </a:p>
      </dgm:t>
    </dgm:pt>
    <dgm:pt modelId="{07991AEA-0EF0-414F-800C-D35BB65F13A6}">
      <dgm:prSet/>
      <dgm:spPr/>
      <dgm:t>
        <a:bodyPr/>
        <a:lstStyle/>
        <a:p>
          <a:pPr>
            <a:lnSpc>
              <a:spcPct val="100000"/>
            </a:lnSpc>
          </a:pPr>
          <a:r>
            <a:rPr lang="en-US" b="1" i="1" dirty="0"/>
            <a:t>Expert systems</a:t>
          </a:r>
          <a:r>
            <a:rPr lang="en-US" dirty="0"/>
            <a:t> are designed to replicate the breadth and depth of human expertise by utilizing a knowledge base and decision-making skills. </a:t>
          </a:r>
        </a:p>
      </dgm:t>
    </dgm:pt>
    <dgm:pt modelId="{B60EC59F-20C5-40D6-BF8F-DDD534E304B2}" type="parTrans" cxnId="{0A25AB01-683F-4C5F-81FD-5285A9CB2204}">
      <dgm:prSet/>
      <dgm:spPr/>
      <dgm:t>
        <a:bodyPr/>
        <a:lstStyle/>
        <a:p>
          <a:endParaRPr lang="en-US"/>
        </a:p>
      </dgm:t>
    </dgm:pt>
    <dgm:pt modelId="{9AEDB6B4-5DC4-43E4-B7B0-7D51CE9E9346}" type="sibTrans" cxnId="{0A25AB01-683F-4C5F-81FD-5285A9CB2204}">
      <dgm:prSet/>
      <dgm:spPr/>
      <dgm:t>
        <a:bodyPr/>
        <a:lstStyle/>
        <a:p>
          <a:endParaRPr lang="en-US"/>
        </a:p>
      </dgm:t>
    </dgm:pt>
    <dgm:pt modelId="{C1CB509F-D99C-4244-8220-F195B2F20992}">
      <dgm:prSet custT="1"/>
      <dgm:spPr/>
      <dgm:t>
        <a:bodyPr/>
        <a:lstStyle/>
        <a:p>
          <a:pPr>
            <a:lnSpc>
              <a:spcPct val="100000"/>
            </a:lnSpc>
          </a:pPr>
          <a:r>
            <a:rPr lang="en-US" sz="1600" dirty="0"/>
            <a:t>Medical diagnosis and treatment, medical education, loan and investment decisions, insurance underwriting, and decision support systems.</a:t>
          </a:r>
        </a:p>
      </dgm:t>
    </dgm:pt>
    <dgm:pt modelId="{6158FBF9-1738-4D47-832A-43D7F1850840}" type="parTrans" cxnId="{ACFE86C3-21E7-4013-A1E7-0F0ECFA909C2}">
      <dgm:prSet/>
      <dgm:spPr/>
      <dgm:t>
        <a:bodyPr/>
        <a:lstStyle/>
        <a:p>
          <a:endParaRPr lang="en-US"/>
        </a:p>
      </dgm:t>
    </dgm:pt>
    <dgm:pt modelId="{2F093C4B-E8E3-4EA5-AB7D-D27FF776820B}" type="sibTrans" cxnId="{ACFE86C3-21E7-4013-A1E7-0F0ECFA909C2}">
      <dgm:prSet/>
      <dgm:spPr/>
      <dgm:t>
        <a:bodyPr/>
        <a:lstStyle/>
        <a:p>
          <a:endParaRPr lang="en-US"/>
        </a:p>
      </dgm:t>
    </dgm:pt>
    <dgm:pt modelId="{CA2A4FE3-FBB0-4F87-99EF-49DF91E9038B}" type="pres">
      <dgm:prSet presAssocID="{6CFAC17C-3EDE-4AC2-8392-9F14FF716431}" presName="root" presStyleCnt="0">
        <dgm:presLayoutVars>
          <dgm:dir/>
          <dgm:resizeHandles val="exact"/>
        </dgm:presLayoutVars>
      </dgm:prSet>
      <dgm:spPr/>
    </dgm:pt>
    <dgm:pt modelId="{D9EB7E81-65A4-400A-8718-839E9DBD98DF}" type="pres">
      <dgm:prSet presAssocID="{F89C8A70-31EB-4E0A-9976-5D4FCAF0DA29}" presName="compNode" presStyleCnt="0"/>
      <dgm:spPr/>
    </dgm:pt>
    <dgm:pt modelId="{B68FF64D-4DA6-41DF-A485-5BAC983C878D}" type="pres">
      <dgm:prSet presAssocID="{F89C8A70-31EB-4E0A-9976-5D4FCAF0DA29}" presName="bgRect" presStyleLbl="bgShp" presStyleIdx="0" presStyleCnt="3"/>
      <dgm:spPr/>
    </dgm:pt>
    <dgm:pt modelId="{E0FA67A2-73D5-40C7-B65D-6BB5F1FB400F}" type="pres">
      <dgm:prSet presAssocID="{F89C8A70-31EB-4E0A-9976-5D4FCAF0DA2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btitles"/>
        </a:ext>
      </dgm:extLst>
    </dgm:pt>
    <dgm:pt modelId="{8C737FDA-5D0B-4643-A1D3-1497F6537D47}" type="pres">
      <dgm:prSet presAssocID="{F89C8A70-31EB-4E0A-9976-5D4FCAF0DA29}" presName="spaceRect" presStyleCnt="0"/>
      <dgm:spPr/>
    </dgm:pt>
    <dgm:pt modelId="{4717DA5F-F7CF-466A-A28B-BB86E1796B68}" type="pres">
      <dgm:prSet presAssocID="{F89C8A70-31EB-4E0A-9976-5D4FCAF0DA29}" presName="parTx" presStyleLbl="revTx" presStyleIdx="0" presStyleCnt="6">
        <dgm:presLayoutVars>
          <dgm:chMax val="0"/>
          <dgm:chPref val="0"/>
        </dgm:presLayoutVars>
      </dgm:prSet>
      <dgm:spPr/>
    </dgm:pt>
    <dgm:pt modelId="{C108563F-509C-4F5A-B9E0-A4D6D06B7E36}" type="pres">
      <dgm:prSet presAssocID="{F89C8A70-31EB-4E0A-9976-5D4FCAF0DA29}" presName="desTx" presStyleLbl="revTx" presStyleIdx="1" presStyleCnt="6">
        <dgm:presLayoutVars/>
      </dgm:prSet>
      <dgm:spPr/>
    </dgm:pt>
    <dgm:pt modelId="{9E9F0046-DECB-4AEB-AF9B-7055BE90C833}" type="pres">
      <dgm:prSet presAssocID="{F65528E7-36B8-4CDB-855B-6D7E69B11F2A}" presName="sibTrans" presStyleCnt="0"/>
      <dgm:spPr/>
    </dgm:pt>
    <dgm:pt modelId="{9EB90E6E-77E0-4ABB-BB99-1A5CEE9C4444}" type="pres">
      <dgm:prSet presAssocID="{DEFBD2FB-4261-449A-8C50-CC733EEB9DC7}" presName="compNode" presStyleCnt="0"/>
      <dgm:spPr/>
    </dgm:pt>
    <dgm:pt modelId="{20F46BB0-070C-46C0-BCCB-9A47327DC08C}" type="pres">
      <dgm:prSet presAssocID="{DEFBD2FB-4261-449A-8C50-CC733EEB9DC7}" presName="bgRect" presStyleLbl="bgShp" presStyleIdx="1" presStyleCnt="3"/>
      <dgm:spPr/>
    </dgm:pt>
    <dgm:pt modelId="{D8C7CC07-FB95-4081-93A6-1A017F5485C0}" type="pres">
      <dgm:prSet presAssocID="{DEFBD2FB-4261-449A-8C50-CC733EEB9DC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obot"/>
        </a:ext>
      </dgm:extLst>
    </dgm:pt>
    <dgm:pt modelId="{EBE98C69-B58C-497C-A6F8-B3322A710810}" type="pres">
      <dgm:prSet presAssocID="{DEFBD2FB-4261-449A-8C50-CC733EEB9DC7}" presName="spaceRect" presStyleCnt="0"/>
      <dgm:spPr/>
    </dgm:pt>
    <dgm:pt modelId="{F2155362-D9F0-4DD3-BA1A-EB50FEBAF7D5}" type="pres">
      <dgm:prSet presAssocID="{DEFBD2FB-4261-449A-8C50-CC733EEB9DC7}" presName="parTx" presStyleLbl="revTx" presStyleIdx="2" presStyleCnt="6">
        <dgm:presLayoutVars>
          <dgm:chMax val="0"/>
          <dgm:chPref val="0"/>
        </dgm:presLayoutVars>
      </dgm:prSet>
      <dgm:spPr/>
    </dgm:pt>
    <dgm:pt modelId="{F67DA376-D6FD-444A-A55A-9FB4231B1EC8}" type="pres">
      <dgm:prSet presAssocID="{DEFBD2FB-4261-449A-8C50-CC733EEB9DC7}" presName="desTx" presStyleLbl="revTx" presStyleIdx="3" presStyleCnt="6">
        <dgm:presLayoutVars/>
      </dgm:prSet>
      <dgm:spPr/>
    </dgm:pt>
    <dgm:pt modelId="{8430FB2F-7906-4158-B6FD-2D59A2BD621A}" type="pres">
      <dgm:prSet presAssocID="{3E83D81B-A3EF-46F0-B91E-D2813C6EA4F2}" presName="sibTrans" presStyleCnt="0"/>
      <dgm:spPr/>
    </dgm:pt>
    <dgm:pt modelId="{D76DD50A-7641-4BFE-81F8-7F03D2CDACC5}" type="pres">
      <dgm:prSet presAssocID="{07991AEA-0EF0-414F-800C-D35BB65F13A6}" presName="compNode" presStyleCnt="0"/>
      <dgm:spPr/>
    </dgm:pt>
    <dgm:pt modelId="{AFBD9FBA-8BCB-4D4A-9B11-DF7C276BCAA2}" type="pres">
      <dgm:prSet presAssocID="{07991AEA-0EF0-414F-800C-D35BB65F13A6}" presName="bgRect" presStyleLbl="bgShp" presStyleIdx="2" presStyleCnt="3"/>
      <dgm:spPr/>
    </dgm:pt>
    <dgm:pt modelId="{2C14B3CF-9E2E-49C8-9E3C-05CA73F4B655}" type="pres">
      <dgm:prSet presAssocID="{07991AEA-0EF0-414F-800C-D35BB65F13A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8252C25E-1A46-46EF-93FC-A7230CC66875}" type="pres">
      <dgm:prSet presAssocID="{07991AEA-0EF0-414F-800C-D35BB65F13A6}" presName="spaceRect" presStyleCnt="0"/>
      <dgm:spPr/>
    </dgm:pt>
    <dgm:pt modelId="{1B4BEFE9-85CB-4383-AE2B-803034E8DE25}" type="pres">
      <dgm:prSet presAssocID="{07991AEA-0EF0-414F-800C-D35BB65F13A6}" presName="parTx" presStyleLbl="revTx" presStyleIdx="4" presStyleCnt="6">
        <dgm:presLayoutVars>
          <dgm:chMax val="0"/>
          <dgm:chPref val="0"/>
        </dgm:presLayoutVars>
      </dgm:prSet>
      <dgm:spPr/>
    </dgm:pt>
    <dgm:pt modelId="{06FF2B9E-4C83-41F7-9CE7-F27963FA8C8D}" type="pres">
      <dgm:prSet presAssocID="{07991AEA-0EF0-414F-800C-D35BB65F13A6}" presName="desTx" presStyleLbl="revTx" presStyleIdx="5" presStyleCnt="6">
        <dgm:presLayoutVars/>
      </dgm:prSet>
      <dgm:spPr/>
    </dgm:pt>
  </dgm:ptLst>
  <dgm:cxnLst>
    <dgm:cxn modelId="{0A25AB01-683F-4C5F-81FD-5285A9CB2204}" srcId="{6CFAC17C-3EDE-4AC2-8392-9F14FF716431}" destId="{07991AEA-0EF0-414F-800C-D35BB65F13A6}" srcOrd="2" destOrd="0" parTransId="{B60EC59F-20C5-40D6-BF8F-DDD534E304B2}" sibTransId="{9AEDB6B4-5DC4-43E4-B7B0-7D51CE9E9346}"/>
    <dgm:cxn modelId="{E65C4B0E-3F45-4053-B8BF-1B1C822DD952}" type="presOf" srcId="{DEFBD2FB-4261-449A-8C50-CC733EEB9DC7}" destId="{F2155362-D9F0-4DD3-BA1A-EB50FEBAF7D5}" srcOrd="0" destOrd="0" presId="urn:microsoft.com/office/officeart/2018/2/layout/IconVerticalSolidList"/>
    <dgm:cxn modelId="{A6B28E1A-2F02-4B13-A94D-52B0D8D2C3A6}" type="presOf" srcId="{CFDF9DFB-BB48-4E12-BE91-43893B48B1E3}" destId="{F67DA376-D6FD-444A-A55A-9FB4231B1EC8}" srcOrd="0" destOrd="0" presId="urn:microsoft.com/office/officeart/2018/2/layout/IconVerticalSolidList"/>
    <dgm:cxn modelId="{314B311F-D155-4A5D-AD45-1FB8E33E0449}" type="presOf" srcId="{6CFAC17C-3EDE-4AC2-8392-9F14FF716431}" destId="{CA2A4FE3-FBB0-4F87-99EF-49DF91E9038B}" srcOrd="0" destOrd="0" presId="urn:microsoft.com/office/officeart/2018/2/layout/IconVerticalSolidList"/>
    <dgm:cxn modelId="{5C069933-F72C-48D4-96CA-36C6033C8411}" srcId="{6CFAC17C-3EDE-4AC2-8392-9F14FF716431}" destId="{DEFBD2FB-4261-449A-8C50-CC733EEB9DC7}" srcOrd="1" destOrd="0" parTransId="{FA00E6B6-DFA2-4467-89A7-FDE3A767D81F}" sibTransId="{3E83D81B-A3EF-46F0-B91E-D2813C6EA4F2}"/>
    <dgm:cxn modelId="{4FF9145F-ECF7-4DD1-A699-B72296491230}" type="presOf" srcId="{C1CB509F-D99C-4244-8220-F195B2F20992}" destId="{06FF2B9E-4C83-41F7-9CE7-F27963FA8C8D}" srcOrd="0" destOrd="0" presId="urn:microsoft.com/office/officeart/2018/2/layout/IconVerticalSolidList"/>
    <dgm:cxn modelId="{19396872-D02C-453F-83A9-84D743EA394D}" srcId="{F89C8A70-31EB-4E0A-9976-5D4FCAF0DA29}" destId="{9E25E589-DFDE-4DBD-B8B4-0E8ECCC5E1A0}" srcOrd="0" destOrd="0" parTransId="{2302385F-0292-4BC0-A185-7782739B304A}" sibTransId="{0DEDB528-2DB5-4E19-8FB1-8CB2EF55EBAE}"/>
    <dgm:cxn modelId="{DAE2CEC0-E4E1-46A5-AF27-4B40CC8226A7}" srcId="{DEFBD2FB-4261-449A-8C50-CC733EEB9DC7}" destId="{CFDF9DFB-BB48-4E12-BE91-43893B48B1E3}" srcOrd="0" destOrd="0" parTransId="{160B19E7-78C1-4F9A-A475-EE58D01179BC}" sibTransId="{BB0F3C14-7126-4192-B031-49B9B5500C6A}"/>
    <dgm:cxn modelId="{ACFE86C3-21E7-4013-A1E7-0F0ECFA909C2}" srcId="{07991AEA-0EF0-414F-800C-D35BB65F13A6}" destId="{C1CB509F-D99C-4244-8220-F195B2F20992}" srcOrd="0" destOrd="0" parTransId="{6158FBF9-1738-4D47-832A-43D7F1850840}" sibTransId="{2F093C4B-E8E3-4EA5-AB7D-D27FF776820B}"/>
    <dgm:cxn modelId="{541793C4-8E2E-44EF-8702-AC6ACB3019EE}" type="presOf" srcId="{07991AEA-0EF0-414F-800C-D35BB65F13A6}" destId="{1B4BEFE9-85CB-4383-AE2B-803034E8DE25}" srcOrd="0" destOrd="0" presId="urn:microsoft.com/office/officeart/2018/2/layout/IconVerticalSolidList"/>
    <dgm:cxn modelId="{66B644E0-35F5-4F5F-8ABE-A60B7D0C10AE}" type="presOf" srcId="{F89C8A70-31EB-4E0A-9976-5D4FCAF0DA29}" destId="{4717DA5F-F7CF-466A-A28B-BB86E1796B68}" srcOrd="0" destOrd="0" presId="urn:microsoft.com/office/officeart/2018/2/layout/IconVerticalSolidList"/>
    <dgm:cxn modelId="{9E823AF0-64CE-48A9-A956-DF9C2CEF9C66}" type="presOf" srcId="{9E25E589-DFDE-4DBD-B8B4-0E8ECCC5E1A0}" destId="{C108563F-509C-4F5A-B9E0-A4D6D06B7E36}" srcOrd="0" destOrd="0" presId="urn:microsoft.com/office/officeart/2018/2/layout/IconVerticalSolidList"/>
    <dgm:cxn modelId="{419C51FC-BB4B-4A48-AA21-46D4FA83D7A8}" srcId="{6CFAC17C-3EDE-4AC2-8392-9F14FF716431}" destId="{F89C8A70-31EB-4E0A-9976-5D4FCAF0DA29}" srcOrd="0" destOrd="0" parTransId="{048DFEC2-B11E-42CC-9A99-0EDCFC6C0E6E}" sibTransId="{F65528E7-36B8-4CDB-855B-6D7E69B11F2A}"/>
    <dgm:cxn modelId="{C2059CAA-60EE-49F0-BA30-330EC9CD8E6F}" type="presParOf" srcId="{CA2A4FE3-FBB0-4F87-99EF-49DF91E9038B}" destId="{D9EB7E81-65A4-400A-8718-839E9DBD98DF}" srcOrd="0" destOrd="0" presId="urn:microsoft.com/office/officeart/2018/2/layout/IconVerticalSolidList"/>
    <dgm:cxn modelId="{E2D702C7-DE02-4610-878A-498F4BADC308}" type="presParOf" srcId="{D9EB7E81-65A4-400A-8718-839E9DBD98DF}" destId="{B68FF64D-4DA6-41DF-A485-5BAC983C878D}" srcOrd="0" destOrd="0" presId="urn:microsoft.com/office/officeart/2018/2/layout/IconVerticalSolidList"/>
    <dgm:cxn modelId="{CA3E0764-746C-4A82-88C9-4DFC8AFEC31F}" type="presParOf" srcId="{D9EB7E81-65A4-400A-8718-839E9DBD98DF}" destId="{E0FA67A2-73D5-40C7-B65D-6BB5F1FB400F}" srcOrd="1" destOrd="0" presId="urn:microsoft.com/office/officeart/2018/2/layout/IconVerticalSolidList"/>
    <dgm:cxn modelId="{EF8D7132-DFD5-4DC1-AC09-A477FEAE11E8}" type="presParOf" srcId="{D9EB7E81-65A4-400A-8718-839E9DBD98DF}" destId="{8C737FDA-5D0B-4643-A1D3-1497F6537D47}" srcOrd="2" destOrd="0" presId="urn:microsoft.com/office/officeart/2018/2/layout/IconVerticalSolidList"/>
    <dgm:cxn modelId="{E017F030-1706-4D88-9673-98A9A26CC190}" type="presParOf" srcId="{D9EB7E81-65A4-400A-8718-839E9DBD98DF}" destId="{4717DA5F-F7CF-466A-A28B-BB86E1796B68}" srcOrd="3" destOrd="0" presId="urn:microsoft.com/office/officeart/2018/2/layout/IconVerticalSolidList"/>
    <dgm:cxn modelId="{04011F16-033A-480A-BA7C-FA4C984E0E69}" type="presParOf" srcId="{D9EB7E81-65A4-400A-8718-839E9DBD98DF}" destId="{C108563F-509C-4F5A-B9E0-A4D6D06B7E36}" srcOrd="4" destOrd="0" presId="urn:microsoft.com/office/officeart/2018/2/layout/IconVerticalSolidList"/>
    <dgm:cxn modelId="{AE86E067-5981-4F3B-A966-DD5C0BD6A7DF}" type="presParOf" srcId="{CA2A4FE3-FBB0-4F87-99EF-49DF91E9038B}" destId="{9E9F0046-DECB-4AEB-AF9B-7055BE90C833}" srcOrd="1" destOrd="0" presId="urn:microsoft.com/office/officeart/2018/2/layout/IconVerticalSolidList"/>
    <dgm:cxn modelId="{C448A208-D527-447F-8BE8-D55A7156C76C}" type="presParOf" srcId="{CA2A4FE3-FBB0-4F87-99EF-49DF91E9038B}" destId="{9EB90E6E-77E0-4ABB-BB99-1A5CEE9C4444}" srcOrd="2" destOrd="0" presId="urn:microsoft.com/office/officeart/2018/2/layout/IconVerticalSolidList"/>
    <dgm:cxn modelId="{6E70778C-6F9F-4334-AD6D-47833581308C}" type="presParOf" srcId="{9EB90E6E-77E0-4ABB-BB99-1A5CEE9C4444}" destId="{20F46BB0-070C-46C0-BCCB-9A47327DC08C}" srcOrd="0" destOrd="0" presId="urn:microsoft.com/office/officeart/2018/2/layout/IconVerticalSolidList"/>
    <dgm:cxn modelId="{1F3F6DA3-766A-4D99-AD16-8E0E6AD90ABB}" type="presParOf" srcId="{9EB90E6E-77E0-4ABB-BB99-1A5CEE9C4444}" destId="{D8C7CC07-FB95-4081-93A6-1A017F5485C0}" srcOrd="1" destOrd="0" presId="urn:microsoft.com/office/officeart/2018/2/layout/IconVerticalSolidList"/>
    <dgm:cxn modelId="{27FA5729-B226-4749-AB19-3E0A7D166A63}" type="presParOf" srcId="{9EB90E6E-77E0-4ABB-BB99-1A5CEE9C4444}" destId="{EBE98C69-B58C-497C-A6F8-B3322A710810}" srcOrd="2" destOrd="0" presId="urn:microsoft.com/office/officeart/2018/2/layout/IconVerticalSolidList"/>
    <dgm:cxn modelId="{831281E9-D894-443D-88E7-562EB71737ED}" type="presParOf" srcId="{9EB90E6E-77E0-4ABB-BB99-1A5CEE9C4444}" destId="{F2155362-D9F0-4DD3-BA1A-EB50FEBAF7D5}" srcOrd="3" destOrd="0" presId="urn:microsoft.com/office/officeart/2018/2/layout/IconVerticalSolidList"/>
    <dgm:cxn modelId="{CA5B1CB4-63BF-4ECC-A155-3FBA6C2554A5}" type="presParOf" srcId="{9EB90E6E-77E0-4ABB-BB99-1A5CEE9C4444}" destId="{F67DA376-D6FD-444A-A55A-9FB4231B1EC8}" srcOrd="4" destOrd="0" presId="urn:microsoft.com/office/officeart/2018/2/layout/IconVerticalSolidList"/>
    <dgm:cxn modelId="{84963132-CA70-469B-BFEB-5677DBB4ECB0}" type="presParOf" srcId="{CA2A4FE3-FBB0-4F87-99EF-49DF91E9038B}" destId="{8430FB2F-7906-4158-B6FD-2D59A2BD621A}" srcOrd="3" destOrd="0" presId="urn:microsoft.com/office/officeart/2018/2/layout/IconVerticalSolidList"/>
    <dgm:cxn modelId="{98178FB8-D66D-4D80-9159-251D88587DC0}" type="presParOf" srcId="{CA2A4FE3-FBB0-4F87-99EF-49DF91E9038B}" destId="{D76DD50A-7641-4BFE-81F8-7F03D2CDACC5}" srcOrd="4" destOrd="0" presId="urn:microsoft.com/office/officeart/2018/2/layout/IconVerticalSolidList"/>
    <dgm:cxn modelId="{E8F861C5-D170-4163-BEA3-F79639404635}" type="presParOf" srcId="{D76DD50A-7641-4BFE-81F8-7F03D2CDACC5}" destId="{AFBD9FBA-8BCB-4D4A-9B11-DF7C276BCAA2}" srcOrd="0" destOrd="0" presId="urn:microsoft.com/office/officeart/2018/2/layout/IconVerticalSolidList"/>
    <dgm:cxn modelId="{827049C4-5134-43CE-B3A4-ABF7B08C2CFE}" type="presParOf" srcId="{D76DD50A-7641-4BFE-81F8-7F03D2CDACC5}" destId="{2C14B3CF-9E2E-49C8-9E3C-05CA73F4B655}" srcOrd="1" destOrd="0" presId="urn:microsoft.com/office/officeart/2018/2/layout/IconVerticalSolidList"/>
    <dgm:cxn modelId="{C2D8A5F2-C99E-4CE2-AF8E-D556C845E82B}" type="presParOf" srcId="{D76DD50A-7641-4BFE-81F8-7F03D2CDACC5}" destId="{8252C25E-1A46-46EF-93FC-A7230CC66875}" srcOrd="2" destOrd="0" presId="urn:microsoft.com/office/officeart/2018/2/layout/IconVerticalSolidList"/>
    <dgm:cxn modelId="{0DEBC81D-F840-41EC-AFD2-A1ED143B7BBA}" type="presParOf" srcId="{D76DD50A-7641-4BFE-81F8-7F03D2CDACC5}" destId="{1B4BEFE9-85CB-4383-AE2B-803034E8DE25}" srcOrd="3" destOrd="0" presId="urn:microsoft.com/office/officeart/2018/2/layout/IconVerticalSolidList"/>
    <dgm:cxn modelId="{64A1EDA6-E060-4BD7-8045-70A8A34CDE9E}" type="presParOf" srcId="{D76DD50A-7641-4BFE-81F8-7F03D2CDACC5}" destId="{06FF2B9E-4C83-41F7-9CE7-F27963FA8C8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4F67DD-CECF-5A4C-8FC9-0B3BA2795B72}" type="doc">
      <dgm:prSet loTypeId="urn:microsoft.com/office/officeart/2005/8/layout/vList4" loCatId="icon" qsTypeId="urn:microsoft.com/office/officeart/2005/8/quickstyle/simple1" qsCatId="simple" csTypeId="urn:microsoft.com/office/officeart/2005/8/colors/accent1_2" csCatId="accent1" phldr="1"/>
      <dgm:spPr/>
      <dgm:t>
        <a:bodyPr/>
        <a:lstStyle/>
        <a:p>
          <a:endParaRPr lang="en-US"/>
        </a:p>
      </dgm:t>
    </dgm:pt>
    <dgm:pt modelId="{6DD7FF39-4BFE-2E4F-A280-14973B7CEC46}">
      <dgm:prSet custT="1"/>
      <dgm:spPr/>
      <dgm:t>
        <a:bodyPr/>
        <a:lstStyle/>
        <a:p>
          <a:r>
            <a:rPr lang="en-US" sz="2000" i="1" dirty="0"/>
            <a:t>Recurrent Neural Networks (RNNs) </a:t>
          </a:r>
          <a:r>
            <a:rPr lang="en-US" sz="2000" dirty="0"/>
            <a:t>process sequential data. Make predictions on time series like disease progression, or readmission rates. Long Short-Term Memory Networks (LSTMs) capture long-term </a:t>
          </a:r>
        </a:p>
      </dgm:t>
    </dgm:pt>
    <dgm:pt modelId="{AAEB7D30-6456-0642-9767-9E6B54F4B599}" type="parTrans" cxnId="{4FD4483A-B8EE-C241-A53D-136445B25ABE}">
      <dgm:prSet/>
      <dgm:spPr/>
      <dgm:t>
        <a:bodyPr/>
        <a:lstStyle/>
        <a:p>
          <a:endParaRPr lang="en-US"/>
        </a:p>
      </dgm:t>
    </dgm:pt>
    <dgm:pt modelId="{37A836E3-D05C-1B4E-B53A-D189BA2CD136}" type="sibTrans" cxnId="{4FD4483A-B8EE-C241-A53D-136445B25ABE}">
      <dgm:prSet/>
      <dgm:spPr/>
      <dgm:t>
        <a:bodyPr/>
        <a:lstStyle/>
        <a:p>
          <a:endParaRPr lang="en-US"/>
        </a:p>
      </dgm:t>
    </dgm:pt>
    <dgm:pt modelId="{559914C0-5990-CC41-9574-61EAF070442C}">
      <dgm:prSet custT="1"/>
      <dgm:spPr/>
      <dgm:t>
        <a:bodyPr/>
        <a:lstStyle/>
        <a:p>
          <a:r>
            <a:rPr lang="en-US" sz="2000" i="1" dirty="0"/>
            <a:t>Convolutional Neural Networks (CNNs</a:t>
          </a:r>
          <a:r>
            <a:rPr lang="en-US" sz="2000" dirty="0"/>
            <a:t>) structured data when spatial hierarchies are relevant. Extract hierarchical features for predictive modeling. Identifying complex relationships within data</a:t>
          </a:r>
        </a:p>
      </dgm:t>
    </dgm:pt>
    <dgm:pt modelId="{732CCA02-6F44-7B4D-944F-F78F67D8F82C}" type="parTrans" cxnId="{602B4E79-252E-1B4D-A4FC-2F67FA5583A9}">
      <dgm:prSet/>
      <dgm:spPr/>
      <dgm:t>
        <a:bodyPr/>
        <a:lstStyle/>
        <a:p>
          <a:endParaRPr lang="en-US"/>
        </a:p>
      </dgm:t>
    </dgm:pt>
    <dgm:pt modelId="{17B6E14C-4F2E-044C-BFF8-598C4765A44E}" type="sibTrans" cxnId="{602B4E79-252E-1B4D-A4FC-2F67FA5583A9}">
      <dgm:prSet/>
      <dgm:spPr/>
      <dgm:t>
        <a:bodyPr/>
        <a:lstStyle/>
        <a:p>
          <a:endParaRPr lang="en-US"/>
        </a:p>
      </dgm:t>
    </dgm:pt>
    <dgm:pt modelId="{BBB094E1-854E-E448-BAD6-0A439C6DE061}">
      <dgm:prSet custT="1"/>
      <dgm:spPr/>
      <dgm:t>
        <a:bodyPr/>
        <a:lstStyle/>
        <a:p>
          <a:r>
            <a:rPr lang="en-US" sz="2000" i="1" dirty="0"/>
            <a:t>Feedforward Neural Networks (FNNs) </a:t>
          </a:r>
          <a:r>
            <a:rPr lang="en-US" sz="2000" dirty="0"/>
            <a:t>are employed for straightforward prediction tasks with direct relationships between input features and outcomes. </a:t>
          </a:r>
        </a:p>
      </dgm:t>
    </dgm:pt>
    <dgm:pt modelId="{06DF348E-355A-524D-A5B9-A5AC90D5A2B4}" type="parTrans" cxnId="{49A174B0-0960-C84A-801F-C8A137001C6A}">
      <dgm:prSet/>
      <dgm:spPr/>
      <dgm:t>
        <a:bodyPr/>
        <a:lstStyle/>
        <a:p>
          <a:endParaRPr lang="en-US"/>
        </a:p>
      </dgm:t>
    </dgm:pt>
    <dgm:pt modelId="{F76138FB-D902-924B-96ED-20EB83ED158A}" type="sibTrans" cxnId="{49A174B0-0960-C84A-801F-C8A137001C6A}">
      <dgm:prSet/>
      <dgm:spPr/>
      <dgm:t>
        <a:bodyPr/>
        <a:lstStyle/>
        <a:p>
          <a:endParaRPr lang="en-US"/>
        </a:p>
      </dgm:t>
    </dgm:pt>
    <dgm:pt modelId="{25BC42C0-750A-934C-81BA-924B8A3B0249}">
      <dgm:prSet custT="1"/>
      <dgm:spPr/>
      <dgm:t>
        <a:bodyPr/>
        <a:lstStyle/>
        <a:p>
          <a:r>
            <a:rPr lang="en-US" sz="2000" i="1" dirty="0"/>
            <a:t>Transformer models </a:t>
          </a:r>
          <a:r>
            <a:rPr lang="en-US" sz="2000" dirty="0"/>
            <a:t>efficiently manage complex dependencies and large datasets. </a:t>
          </a:r>
        </a:p>
      </dgm:t>
    </dgm:pt>
    <dgm:pt modelId="{161F43E1-7433-FE49-996B-BA186FE7C041}" type="parTrans" cxnId="{5BC3DCC9-A18D-3F4C-8CCF-B5D321BEB7CB}">
      <dgm:prSet/>
      <dgm:spPr/>
      <dgm:t>
        <a:bodyPr/>
        <a:lstStyle/>
        <a:p>
          <a:endParaRPr lang="en-US"/>
        </a:p>
      </dgm:t>
    </dgm:pt>
    <dgm:pt modelId="{90549268-EA5A-CF4E-AF01-6281D1FE06A3}" type="sibTrans" cxnId="{5BC3DCC9-A18D-3F4C-8CCF-B5D321BEB7CB}">
      <dgm:prSet/>
      <dgm:spPr/>
      <dgm:t>
        <a:bodyPr/>
        <a:lstStyle/>
        <a:p>
          <a:endParaRPr lang="en-US"/>
        </a:p>
      </dgm:t>
    </dgm:pt>
    <dgm:pt modelId="{D657FFB1-C2A7-3843-9469-50C477D6A47C}" type="pres">
      <dgm:prSet presAssocID="{0F4F67DD-CECF-5A4C-8FC9-0B3BA2795B72}" presName="linear" presStyleCnt="0">
        <dgm:presLayoutVars>
          <dgm:dir/>
          <dgm:resizeHandles val="exact"/>
        </dgm:presLayoutVars>
      </dgm:prSet>
      <dgm:spPr/>
    </dgm:pt>
    <dgm:pt modelId="{3D7756FF-2A71-ED4C-9549-6E5B786EE82C}" type="pres">
      <dgm:prSet presAssocID="{6DD7FF39-4BFE-2E4F-A280-14973B7CEC46}" presName="comp" presStyleCnt="0"/>
      <dgm:spPr/>
    </dgm:pt>
    <dgm:pt modelId="{F6904614-E2C7-4048-B6FD-02AEB1A2EA2C}" type="pres">
      <dgm:prSet presAssocID="{6DD7FF39-4BFE-2E4F-A280-14973B7CEC46}" presName="box" presStyleLbl="node1" presStyleIdx="0" presStyleCnt="4" custLinFactNeighborY="-440"/>
      <dgm:spPr/>
    </dgm:pt>
    <dgm:pt modelId="{5AE6D9C6-E20E-2D49-A5FC-E2991704F727}" type="pres">
      <dgm:prSet presAssocID="{6DD7FF39-4BFE-2E4F-A280-14973B7CEC46}" presName="img" presStyleLbl="fgImgPlace1" presStyleIdx="0" presStyleCnt="4"/>
      <dgm:spPr/>
    </dgm:pt>
    <dgm:pt modelId="{3E13499A-DB83-C046-9BE4-1999E5C00D42}" type="pres">
      <dgm:prSet presAssocID="{6DD7FF39-4BFE-2E4F-A280-14973B7CEC46}" presName="text" presStyleLbl="node1" presStyleIdx="0" presStyleCnt="4">
        <dgm:presLayoutVars>
          <dgm:bulletEnabled val="1"/>
        </dgm:presLayoutVars>
      </dgm:prSet>
      <dgm:spPr/>
    </dgm:pt>
    <dgm:pt modelId="{2D36DB5C-3701-344A-BE66-A3CD1854B584}" type="pres">
      <dgm:prSet presAssocID="{37A836E3-D05C-1B4E-B53A-D189BA2CD136}" presName="spacer" presStyleCnt="0"/>
      <dgm:spPr/>
    </dgm:pt>
    <dgm:pt modelId="{C5A116A3-6B9E-EB43-8ABF-F779059DF55B}" type="pres">
      <dgm:prSet presAssocID="{559914C0-5990-CC41-9574-61EAF070442C}" presName="comp" presStyleCnt="0"/>
      <dgm:spPr/>
    </dgm:pt>
    <dgm:pt modelId="{B447D491-A0E2-9647-9E3D-531D718BB290}" type="pres">
      <dgm:prSet presAssocID="{559914C0-5990-CC41-9574-61EAF070442C}" presName="box" presStyleLbl="node1" presStyleIdx="1" presStyleCnt="4"/>
      <dgm:spPr/>
    </dgm:pt>
    <dgm:pt modelId="{F54E8C5F-38F2-CA47-9E46-9C8F8E96CDBD}" type="pres">
      <dgm:prSet presAssocID="{559914C0-5990-CC41-9574-61EAF070442C}" presName="img" presStyleLbl="fgImgPlace1" presStyleIdx="1" presStyleCnt="4" custScaleX="95309" custScaleY="132508"/>
      <dgm:spPr/>
    </dgm:pt>
    <dgm:pt modelId="{1C1CF139-CA5B-5B4E-B430-123EF79956DB}" type="pres">
      <dgm:prSet presAssocID="{559914C0-5990-CC41-9574-61EAF070442C}" presName="text" presStyleLbl="node1" presStyleIdx="1" presStyleCnt="4">
        <dgm:presLayoutVars>
          <dgm:bulletEnabled val="1"/>
        </dgm:presLayoutVars>
      </dgm:prSet>
      <dgm:spPr/>
    </dgm:pt>
    <dgm:pt modelId="{71AA9B5B-85F0-8F49-A579-6549AA305A31}" type="pres">
      <dgm:prSet presAssocID="{17B6E14C-4F2E-044C-BFF8-598C4765A44E}" presName="spacer" presStyleCnt="0"/>
      <dgm:spPr/>
    </dgm:pt>
    <dgm:pt modelId="{417E488C-4A4B-3A4C-9F96-A1509A57C836}" type="pres">
      <dgm:prSet presAssocID="{BBB094E1-854E-E448-BAD6-0A439C6DE061}" presName="comp" presStyleCnt="0"/>
      <dgm:spPr/>
    </dgm:pt>
    <dgm:pt modelId="{EE011A4D-655C-384F-A591-62C85B92DF88}" type="pres">
      <dgm:prSet presAssocID="{BBB094E1-854E-E448-BAD6-0A439C6DE061}" presName="box" presStyleLbl="node1" presStyleIdx="2" presStyleCnt="4"/>
      <dgm:spPr/>
    </dgm:pt>
    <dgm:pt modelId="{55093592-7681-C241-9ED3-127F5C5C48AC}" type="pres">
      <dgm:prSet presAssocID="{BBB094E1-854E-E448-BAD6-0A439C6DE061}" presName="img" presStyleLbl="fgImgPlace1" presStyleIdx="2" presStyleCnt="4"/>
      <dgm:spPr/>
    </dgm:pt>
    <dgm:pt modelId="{53B6B280-2076-A045-A3C6-E843659CDC25}" type="pres">
      <dgm:prSet presAssocID="{BBB094E1-854E-E448-BAD6-0A439C6DE061}" presName="text" presStyleLbl="node1" presStyleIdx="2" presStyleCnt="4">
        <dgm:presLayoutVars>
          <dgm:bulletEnabled val="1"/>
        </dgm:presLayoutVars>
      </dgm:prSet>
      <dgm:spPr/>
    </dgm:pt>
    <dgm:pt modelId="{3B81C8C6-C335-C64F-B79B-33D181B66AC1}" type="pres">
      <dgm:prSet presAssocID="{F76138FB-D902-924B-96ED-20EB83ED158A}" presName="spacer" presStyleCnt="0"/>
      <dgm:spPr/>
    </dgm:pt>
    <dgm:pt modelId="{3C62A37D-107B-3643-B8F9-918002D5F9F2}" type="pres">
      <dgm:prSet presAssocID="{25BC42C0-750A-934C-81BA-924B8A3B0249}" presName="comp" presStyleCnt="0"/>
      <dgm:spPr/>
    </dgm:pt>
    <dgm:pt modelId="{FBD227AC-CC4B-2849-8819-39B523D2D8DE}" type="pres">
      <dgm:prSet presAssocID="{25BC42C0-750A-934C-81BA-924B8A3B0249}" presName="box" presStyleLbl="node1" presStyleIdx="3" presStyleCnt="4"/>
      <dgm:spPr/>
    </dgm:pt>
    <dgm:pt modelId="{AC759325-2806-314B-BD1F-214FF4FBEAAC}" type="pres">
      <dgm:prSet presAssocID="{25BC42C0-750A-934C-81BA-924B8A3B0249}" presName="img" presStyleLbl="fgImgPlace1" presStyleIdx="3" presStyleCnt="4" custLinFactNeighborX="-60" custLinFactNeighborY="-14072"/>
      <dgm:spPr/>
    </dgm:pt>
    <dgm:pt modelId="{EF0AC8AD-68BD-C84D-971C-BBB61D88A084}" type="pres">
      <dgm:prSet presAssocID="{25BC42C0-750A-934C-81BA-924B8A3B0249}" presName="text" presStyleLbl="node1" presStyleIdx="3" presStyleCnt="4">
        <dgm:presLayoutVars>
          <dgm:bulletEnabled val="1"/>
        </dgm:presLayoutVars>
      </dgm:prSet>
      <dgm:spPr/>
    </dgm:pt>
  </dgm:ptLst>
  <dgm:cxnLst>
    <dgm:cxn modelId="{6E2D701E-6CD6-AD46-A8F2-2076E24A7BD2}" type="presOf" srcId="{6DD7FF39-4BFE-2E4F-A280-14973B7CEC46}" destId="{F6904614-E2C7-4048-B6FD-02AEB1A2EA2C}" srcOrd="0" destOrd="0" presId="urn:microsoft.com/office/officeart/2005/8/layout/vList4"/>
    <dgm:cxn modelId="{6D54391F-9C42-7B48-8082-AF524EE0E86A}" type="presOf" srcId="{559914C0-5990-CC41-9574-61EAF070442C}" destId="{1C1CF139-CA5B-5B4E-B430-123EF79956DB}" srcOrd="1" destOrd="0" presId="urn:microsoft.com/office/officeart/2005/8/layout/vList4"/>
    <dgm:cxn modelId="{9C011620-47A2-614D-9678-7F9554D82256}" type="presOf" srcId="{25BC42C0-750A-934C-81BA-924B8A3B0249}" destId="{FBD227AC-CC4B-2849-8819-39B523D2D8DE}" srcOrd="0" destOrd="0" presId="urn:microsoft.com/office/officeart/2005/8/layout/vList4"/>
    <dgm:cxn modelId="{3FB2DD2D-1186-494C-B4C2-5345A6477EEB}" type="presOf" srcId="{0F4F67DD-CECF-5A4C-8FC9-0B3BA2795B72}" destId="{D657FFB1-C2A7-3843-9469-50C477D6A47C}" srcOrd="0" destOrd="0" presId="urn:microsoft.com/office/officeart/2005/8/layout/vList4"/>
    <dgm:cxn modelId="{4FD4483A-B8EE-C241-A53D-136445B25ABE}" srcId="{0F4F67DD-CECF-5A4C-8FC9-0B3BA2795B72}" destId="{6DD7FF39-4BFE-2E4F-A280-14973B7CEC46}" srcOrd="0" destOrd="0" parTransId="{AAEB7D30-6456-0642-9767-9E6B54F4B599}" sibTransId="{37A836E3-D05C-1B4E-B53A-D189BA2CD136}"/>
    <dgm:cxn modelId="{CCEFEC5E-D3C6-5F47-A5F2-0E227EF3B0D2}" type="presOf" srcId="{25BC42C0-750A-934C-81BA-924B8A3B0249}" destId="{EF0AC8AD-68BD-C84D-971C-BBB61D88A084}" srcOrd="1" destOrd="0" presId="urn:microsoft.com/office/officeart/2005/8/layout/vList4"/>
    <dgm:cxn modelId="{602B4E79-252E-1B4D-A4FC-2F67FA5583A9}" srcId="{0F4F67DD-CECF-5A4C-8FC9-0B3BA2795B72}" destId="{559914C0-5990-CC41-9574-61EAF070442C}" srcOrd="1" destOrd="0" parTransId="{732CCA02-6F44-7B4D-944F-F78F67D8F82C}" sibTransId="{17B6E14C-4F2E-044C-BFF8-598C4765A44E}"/>
    <dgm:cxn modelId="{1BDE848B-B969-D241-B41E-4DD0ACD1F047}" type="presOf" srcId="{6DD7FF39-4BFE-2E4F-A280-14973B7CEC46}" destId="{3E13499A-DB83-C046-9BE4-1999E5C00D42}" srcOrd="1" destOrd="0" presId="urn:microsoft.com/office/officeart/2005/8/layout/vList4"/>
    <dgm:cxn modelId="{87777D98-CB53-9649-A836-27141353FE7D}" type="presOf" srcId="{BBB094E1-854E-E448-BAD6-0A439C6DE061}" destId="{53B6B280-2076-A045-A3C6-E843659CDC25}" srcOrd="1" destOrd="0" presId="urn:microsoft.com/office/officeart/2005/8/layout/vList4"/>
    <dgm:cxn modelId="{49A174B0-0960-C84A-801F-C8A137001C6A}" srcId="{0F4F67DD-CECF-5A4C-8FC9-0B3BA2795B72}" destId="{BBB094E1-854E-E448-BAD6-0A439C6DE061}" srcOrd="2" destOrd="0" parTransId="{06DF348E-355A-524D-A5B9-A5AC90D5A2B4}" sibTransId="{F76138FB-D902-924B-96ED-20EB83ED158A}"/>
    <dgm:cxn modelId="{5BC3DCC9-A18D-3F4C-8CCF-B5D321BEB7CB}" srcId="{0F4F67DD-CECF-5A4C-8FC9-0B3BA2795B72}" destId="{25BC42C0-750A-934C-81BA-924B8A3B0249}" srcOrd="3" destOrd="0" parTransId="{161F43E1-7433-FE49-996B-BA186FE7C041}" sibTransId="{90549268-EA5A-CF4E-AF01-6281D1FE06A3}"/>
    <dgm:cxn modelId="{6842FEE1-9B82-1545-8CC8-82AD2C959017}" type="presOf" srcId="{BBB094E1-854E-E448-BAD6-0A439C6DE061}" destId="{EE011A4D-655C-384F-A591-62C85B92DF88}" srcOrd="0" destOrd="0" presId="urn:microsoft.com/office/officeart/2005/8/layout/vList4"/>
    <dgm:cxn modelId="{0698F6E4-86CD-E047-BAEA-5CE2A3FD32BE}" type="presOf" srcId="{559914C0-5990-CC41-9574-61EAF070442C}" destId="{B447D491-A0E2-9647-9E3D-531D718BB290}" srcOrd="0" destOrd="0" presId="urn:microsoft.com/office/officeart/2005/8/layout/vList4"/>
    <dgm:cxn modelId="{6443CDA2-6F9C-574F-BD92-A5510974A089}" type="presParOf" srcId="{D657FFB1-C2A7-3843-9469-50C477D6A47C}" destId="{3D7756FF-2A71-ED4C-9549-6E5B786EE82C}" srcOrd="0" destOrd="0" presId="urn:microsoft.com/office/officeart/2005/8/layout/vList4"/>
    <dgm:cxn modelId="{3438380F-8689-9D43-BD7E-62E3061066D5}" type="presParOf" srcId="{3D7756FF-2A71-ED4C-9549-6E5B786EE82C}" destId="{F6904614-E2C7-4048-B6FD-02AEB1A2EA2C}" srcOrd="0" destOrd="0" presId="urn:microsoft.com/office/officeart/2005/8/layout/vList4"/>
    <dgm:cxn modelId="{6F830E96-D463-674A-8C97-6562F456A048}" type="presParOf" srcId="{3D7756FF-2A71-ED4C-9549-6E5B786EE82C}" destId="{5AE6D9C6-E20E-2D49-A5FC-E2991704F727}" srcOrd="1" destOrd="0" presId="urn:microsoft.com/office/officeart/2005/8/layout/vList4"/>
    <dgm:cxn modelId="{CBD21A72-19BE-C846-B13B-4327145C0519}" type="presParOf" srcId="{3D7756FF-2A71-ED4C-9549-6E5B786EE82C}" destId="{3E13499A-DB83-C046-9BE4-1999E5C00D42}" srcOrd="2" destOrd="0" presId="urn:microsoft.com/office/officeart/2005/8/layout/vList4"/>
    <dgm:cxn modelId="{99C67B9D-37D6-8D4C-9599-F91E4306AC32}" type="presParOf" srcId="{D657FFB1-C2A7-3843-9469-50C477D6A47C}" destId="{2D36DB5C-3701-344A-BE66-A3CD1854B584}" srcOrd="1" destOrd="0" presId="urn:microsoft.com/office/officeart/2005/8/layout/vList4"/>
    <dgm:cxn modelId="{E6BFB090-8FBF-144C-ADE1-E2315B10EE1B}" type="presParOf" srcId="{D657FFB1-C2A7-3843-9469-50C477D6A47C}" destId="{C5A116A3-6B9E-EB43-8ABF-F779059DF55B}" srcOrd="2" destOrd="0" presId="urn:microsoft.com/office/officeart/2005/8/layout/vList4"/>
    <dgm:cxn modelId="{098B2137-809D-0A4B-98E4-F8A21D37BFEC}" type="presParOf" srcId="{C5A116A3-6B9E-EB43-8ABF-F779059DF55B}" destId="{B447D491-A0E2-9647-9E3D-531D718BB290}" srcOrd="0" destOrd="0" presId="urn:microsoft.com/office/officeart/2005/8/layout/vList4"/>
    <dgm:cxn modelId="{697AA9AB-9740-9746-BF12-B25E8B76972E}" type="presParOf" srcId="{C5A116A3-6B9E-EB43-8ABF-F779059DF55B}" destId="{F54E8C5F-38F2-CA47-9E46-9C8F8E96CDBD}" srcOrd="1" destOrd="0" presId="urn:microsoft.com/office/officeart/2005/8/layout/vList4"/>
    <dgm:cxn modelId="{23E953B8-1988-934D-9C59-02EC1A7F0957}" type="presParOf" srcId="{C5A116A3-6B9E-EB43-8ABF-F779059DF55B}" destId="{1C1CF139-CA5B-5B4E-B430-123EF79956DB}" srcOrd="2" destOrd="0" presId="urn:microsoft.com/office/officeart/2005/8/layout/vList4"/>
    <dgm:cxn modelId="{1612037D-33B1-AB44-9C76-FB80B7C5F999}" type="presParOf" srcId="{D657FFB1-C2A7-3843-9469-50C477D6A47C}" destId="{71AA9B5B-85F0-8F49-A579-6549AA305A31}" srcOrd="3" destOrd="0" presId="urn:microsoft.com/office/officeart/2005/8/layout/vList4"/>
    <dgm:cxn modelId="{2BE14D95-5670-9145-A504-201AAAA42A1E}" type="presParOf" srcId="{D657FFB1-C2A7-3843-9469-50C477D6A47C}" destId="{417E488C-4A4B-3A4C-9F96-A1509A57C836}" srcOrd="4" destOrd="0" presId="urn:microsoft.com/office/officeart/2005/8/layout/vList4"/>
    <dgm:cxn modelId="{6B20EDA7-9630-7B43-B369-94B5C716C991}" type="presParOf" srcId="{417E488C-4A4B-3A4C-9F96-A1509A57C836}" destId="{EE011A4D-655C-384F-A591-62C85B92DF88}" srcOrd="0" destOrd="0" presId="urn:microsoft.com/office/officeart/2005/8/layout/vList4"/>
    <dgm:cxn modelId="{1752AC16-C9B3-D741-815C-FBC33D77288A}" type="presParOf" srcId="{417E488C-4A4B-3A4C-9F96-A1509A57C836}" destId="{55093592-7681-C241-9ED3-127F5C5C48AC}" srcOrd="1" destOrd="0" presId="urn:microsoft.com/office/officeart/2005/8/layout/vList4"/>
    <dgm:cxn modelId="{CF5B71CA-2587-D344-8A7A-0D784D6C2F15}" type="presParOf" srcId="{417E488C-4A4B-3A4C-9F96-A1509A57C836}" destId="{53B6B280-2076-A045-A3C6-E843659CDC25}" srcOrd="2" destOrd="0" presId="urn:microsoft.com/office/officeart/2005/8/layout/vList4"/>
    <dgm:cxn modelId="{A7A13C42-09F7-9B4B-A4F8-2D7276CD273C}" type="presParOf" srcId="{D657FFB1-C2A7-3843-9469-50C477D6A47C}" destId="{3B81C8C6-C335-C64F-B79B-33D181B66AC1}" srcOrd="5" destOrd="0" presId="urn:microsoft.com/office/officeart/2005/8/layout/vList4"/>
    <dgm:cxn modelId="{4EF209FC-A93A-F445-984D-3C5BA8CA79AB}" type="presParOf" srcId="{D657FFB1-C2A7-3843-9469-50C477D6A47C}" destId="{3C62A37D-107B-3643-B8F9-918002D5F9F2}" srcOrd="6" destOrd="0" presId="urn:microsoft.com/office/officeart/2005/8/layout/vList4"/>
    <dgm:cxn modelId="{AD0F4FA7-8EB3-B746-A394-954687E7BD7B}" type="presParOf" srcId="{3C62A37D-107B-3643-B8F9-918002D5F9F2}" destId="{FBD227AC-CC4B-2849-8819-39B523D2D8DE}" srcOrd="0" destOrd="0" presId="urn:microsoft.com/office/officeart/2005/8/layout/vList4"/>
    <dgm:cxn modelId="{7C6DB871-CA29-1F46-B278-3C53CFA0D10C}" type="presParOf" srcId="{3C62A37D-107B-3643-B8F9-918002D5F9F2}" destId="{AC759325-2806-314B-BD1F-214FF4FBEAAC}" srcOrd="1" destOrd="0" presId="urn:microsoft.com/office/officeart/2005/8/layout/vList4"/>
    <dgm:cxn modelId="{A93995EE-AF4C-5D4F-9F14-7C1673C2F144}" type="presParOf" srcId="{3C62A37D-107B-3643-B8F9-918002D5F9F2}" destId="{EF0AC8AD-68BD-C84D-971C-BBB61D88A08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16DAB-EE0E-2741-B5BE-FB84E5CB76EE}">
      <dsp:nvSpPr>
        <dsp:cNvPr id="0" name=""/>
        <dsp:cNvSpPr/>
      </dsp:nvSpPr>
      <dsp:spPr>
        <a:xfrm>
          <a:off x="1420" y="0"/>
          <a:ext cx="3694241" cy="49215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i="1" kern="1200"/>
            <a:t>Narrow artificial intelligenc</a:t>
          </a:r>
          <a:r>
            <a:rPr lang="en-US" sz="2300" b="1" kern="1200"/>
            <a:t>e  </a:t>
          </a:r>
          <a:r>
            <a:rPr lang="en-US" sz="2300" kern="1200"/>
            <a:t>is used for specific tasks </a:t>
          </a:r>
        </a:p>
      </dsp:txBody>
      <dsp:txXfrm>
        <a:off x="1420" y="0"/>
        <a:ext cx="3694241" cy="1476467"/>
      </dsp:txXfrm>
    </dsp:sp>
    <dsp:sp modelId="{3BDBD72D-765E-1742-B2CC-4DF445EFDF63}">
      <dsp:nvSpPr>
        <dsp:cNvPr id="0" name=""/>
        <dsp:cNvSpPr/>
      </dsp:nvSpPr>
      <dsp:spPr>
        <a:xfrm>
          <a:off x="370845" y="1476467"/>
          <a:ext cx="2955393" cy="319901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dirty="0"/>
            <a:t>Reading X-rays and slides </a:t>
          </a:r>
        </a:p>
        <a:p>
          <a:pPr marL="0" lvl="0" indent="0" algn="ctr" defTabSz="889000">
            <a:lnSpc>
              <a:spcPct val="90000"/>
            </a:lnSpc>
            <a:spcBef>
              <a:spcPct val="0"/>
            </a:spcBef>
            <a:spcAft>
              <a:spcPct val="35000"/>
            </a:spcAft>
            <a:buFont typeface="Arial" panose="020B0604020202020204" pitchFamily="34" charset="0"/>
            <a:buNone/>
          </a:pPr>
          <a:r>
            <a:rPr lang="en-US" sz="2000" kern="1200" dirty="0"/>
            <a:t>Translating languages,</a:t>
          </a:r>
        </a:p>
        <a:p>
          <a:pPr marL="0" lvl="0" indent="0" algn="ctr" defTabSz="889000">
            <a:lnSpc>
              <a:spcPct val="90000"/>
            </a:lnSpc>
            <a:spcBef>
              <a:spcPct val="0"/>
            </a:spcBef>
            <a:spcAft>
              <a:spcPct val="35000"/>
            </a:spcAft>
            <a:buFont typeface="Arial" panose="020B0604020202020204" pitchFamily="34" charset="0"/>
            <a:buNone/>
          </a:pPr>
          <a:r>
            <a:rPr lang="en-US" sz="2000" kern="1200" dirty="0"/>
            <a:t> Operating autonomous</a:t>
          </a:r>
        </a:p>
        <a:p>
          <a:pPr marL="0" lvl="0" indent="0" algn="ctr" defTabSz="889000">
            <a:lnSpc>
              <a:spcPct val="90000"/>
            </a:lnSpc>
            <a:spcBef>
              <a:spcPct val="0"/>
            </a:spcBef>
            <a:spcAft>
              <a:spcPct val="35000"/>
            </a:spcAft>
            <a:buFont typeface="Arial" panose="020B0604020202020204" pitchFamily="34" charset="0"/>
            <a:buNone/>
          </a:pPr>
          <a:r>
            <a:rPr lang="en-US" sz="2000" kern="1200" dirty="0"/>
            <a:t> vehicles</a:t>
          </a:r>
        </a:p>
        <a:p>
          <a:pPr marL="0" lvl="0" indent="0" algn="ctr" defTabSz="889000">
            <a:lnSpc>
              <a:spcPct val="90000"/>
            </a:lnSpc>
            <a:spcBef>
              <a:spcPct val="0"/>
            </a:spcBef>
            <a:spcAft>
              <a:spcPct val="35000"/>
            </a:spcAft>
            <a:buFont typeface="Arial" panose="020B0604020202020204" pitchFamily="34" charset="0"/>
            <a:buNone/>
          </a:pPr>
          <a:r>
            <a:rPr lang="en-US" sz="2000" kern="1200" dirty="0"/>
            <a:t>Playing games.</a:t>
          </a:r>
        </a:p>
      </dsp:txBody>
      <dsp:txXfrm>
        <a:off x="457406" y="1563028"/>
        <a:ext cx="2782271" cy="3025890"/>
      </dsp:txXfrm>
    </dsp:sp>
    <dsp:sp modelId="{F23AE880-3E3D-E848-B13D-7D318CF87D15}">
      <dsp:nvSpPr>
        <dsp:cNvPr id="0" name=""/>
        <dsp:cNvSpPr/>
      </dsp:nvSpPr>
      <dsp:spPr>
        <a:xfrm>
          <a:off x="3972731" y="0"/>
          <a:ext cx="3694241" cy="49215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i="1" kern="1200" dirty="0"/>
            <a:t>General AI or artificial general intelligence (AGI)</a:t>
          </a:r>
          <a:r>
            <a:rPr lang="en-US" sz="2300" kern="1200" dirty="0"/>
            <a:t>  performs multiple complex tasks</a:t>
          </a:r>
        </a:p>
      </dsp:txBody>
      <dsp:txXfrm>
        <a:off x="3972731" y="0"/>
        <a:ext cx="3694241" cy="1476467"/>
      </dsp:txXfrm>
    </dsp:sp>
    <dsp:sp modelId="{2931CE8A-DDBB-1146-B051-3F2AFB6008F7}">
      <dsp:nvSpPr>
        <dsp:cNvPr id="0" name=""/>
        <dsp:cNvSpPr/>
      </dsp:nvSpPr>
      <dsp:spPr>
        <a:xfrm>
          <a:off x="4342155" y="1476467"/>
          <a:ext cx="2955393" cy="319901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Understands ideas and concepts,</a:t>
          </a:r>
        </a:p>
        <a:p>
          <a:pPr marL="0" lvl="0" indent="0" algn="ctr" defTabSz="889000">
            <a:lnSpc>
              <a:spcPct val="90000"/>
            </a:lnSpc>
            <a:spcBef>
              <a:spcPct val="0"/>
            </a:spcBef>
            <a:spcAft>
              <a:spcPct val="35000"/>
            </a:spcAft>
            <a:buNone/>
          </a:pPr>
          <a:r>
            <a:rPr lang="en-US" sz="2000" kern="1200" dirty="0"/>
            <a:t>Engages in general problem-solving</a:t>
          </a:r>
        </a:p>
        <a:p>
          <a:pPr marL="0" lvl="0" indent="0" algn="ctr" defTabSz="889000">
            <a:lnSpc>
              <a:spcPct val="90000"/>
            </a:lnSpc>
            <a:spcBef>
              <a:spcPct val="0"/>
            </a:spcBef>
            <a:spcAft>
              <a:spcPct val="35000"/>
            </a:spcAft>
            <a:buNone/>
          </a:pPr>
          <a:r>
            <a:rPr lang="en-US" sz="2000" kern="1200" dirty="0"/>
            <a:t> Exhibits common sense</a:t>
          </a:r>
        </a:p>
        <a:p>
          <a:pPr marL="0" lvl="0" indent="0" algn="ctr" defTabSz="889000">
            <a:lnSpc>
              <a:spcPct val="90000"/>
            </a:lnSpc>
            <a:spcBef>
              <a:spcPct val="0"/>
            </a:spcBef>
            <a:spcAft>
              <a:spcPct val="35000"/>
            </a:spcAft>
            <a:buNone/>
          </a:pPr>
          <a:r>
            <a:rPr lang="en-US" sz="2000" kern="1200" dirty="0"/>
            <a:t> Learns from experience</a:t>
          </a:r>
        </a:p>
        <a:p>
          <a:pPr marL="0" lvl="0" indent="0" algn="ctr" defTabSz="889000">
            <a:lnSpc>
              <a:spcPct val="90000"/>
            </a:lnSpc>
            <a:spcBef>
              <a:spcPct val="0"/>
            </a:spcBef>
            <a:spcAft>
              <a:spcPct val="35000"/>
            </a:spcAft>
            <a:buNone/>
          </a:pPr>
          <a:r>
            <a:rPr lang="en-US" sz="2000" kern="1200" dirty="0"/>
            <a:t> Demonstrate emotional intelligence.</a:t>
          </a:r>
        </a:p>
      </dsp:txBody>
      <dsp:txXfrm>
        <a:off x="4428716" y="1563028"/>
        <a:ext cx="2782271" cy="3025890"/>
      </dsp:txXfrm>
    </dsp:sp>
    <dsp:sp modelId="{FCBD8C24-1DD3-7449-BA39-BD5D6DF0A808}">
      <dsp:nvSpPr>
        <dsp:cNvPr id="0" name=""/>
        <dsp:cNvSpPr/>
      </dsp:nvSpPr>
      <dsp:spPr>
        <a:xfrm>
          <a:off x="7944041" y="0"/>
          <a:ext cx="3694241" cy="49215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i="1" kern="1200"/>
            <a:t>Superintelligent artificial intelligence</a:t>
          </a:r>
          <a:r>
            <a:rPr lang="en-US" sz="2300" kern="1200"/>
            <a:t>  would surpass human intelligence </a:t>
          </a:r>
        </a:p>
      </dsp:txBody>
      <dsp:txXfrm>
        <a:off x="7944041" y="0"/>
        <a:ext cx="3694241" cy="1476467"/>
      </dsp:txXfrm>
    </dsp:sp>
    <dsp:sp modelId="{B07B25CD-6CA5-B047-BB8F-1BBC2A15E5B9}">
      <dsp:nvSpPr>
        <dsp:cNvPr id="0" name=""/>
        <dsp:cNvSpPr/>
      </dsp:nvSpPr>
      <dsp:spPr>
        <a:xfrm>
          <a:off x="8313465" y="1476467"/>
          <a:ext cx="2955393" cy="319901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Persuasion</a:t>
          </a:r>
        </a:p>
        <a:p>
          <a:pPr marL="0" lvl="0" indent="0" algn="ctr" defTabSz="889000">
            <a:lnSpc>
              <a:spcPct val="90000"/>
            </a:lnSpc>
            <a:spcBef>
              <a:spcPct val="0"/>
            </a:spcBef>
            <a:spcAft>
              <a:spcPct val="35000"/>
            </a:spcAft>
            <a:buNone/>
          </a:pPr>
          <a:r>
            <a:rPr lang="en-US" sz="2000" kern="1200" dirty="0"/>
            <a:t>Negotiation. </a:t>
          </a:r>
        </a:p>
        <a:p>
          <a:pPr marL="0" lvl="0" indent="0" algn="ctr" defTabSz="889000">
            <a:lnSpc>
              <a:spcPct val="90000"/>
            </a:lnSpc>
            <a:spcBef>
              <a:spcPct val="0"/>
            </a:spcBef>
            <a:spcAft>
              <a:spcPct val="35000"/>
            </a:spcAft>
            <a:buNone/>
          </a:pPr>
          <a:r>
            <a:rPr lang="en-US" sz="2000" kern="1200" dirty="0"/>
            <a:t>Solving climate change</a:t>
          </a:r>
        </a:p>
        <a:p>
          <a:pPr marL="0" lvl="0" indent="0" algn="ctr" defTabSz="889000">
            <a:lnSpc>
              <a:spcPct val="90000"/>
            </a:lnSpc>
            <a:spcBef>
              <a:spcPct val="0"/>
            </a:spcBef>
            <a:spcAft>
              <a:spcPct val="35000"/>
            </a:spcAft>
            <a:buNone/>
          </a:pPr>
          <a:r>
            <a:rPr lang="en-US" sz="2000" kern="1200" dirty="0"/>
            <a:t>  accelerates technological progress. </a:t>
          </a:r>
        </a:p>
      </dsp:txBody>
      <dsp:txXfrm>
        <a:off x="8400026" y="1563028"/>
        <a:ext cx="2782271" cy="30258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51C4F7-7BFD-4D5B-B5FE-516206D9C5BC}">
      <dsp:nvSpPr>
        <dsp:cNvPr id="0" name=""/>
        <dsp:cNvSpPr/>
      </dsp:nvSpPr>
      <dsp:spPr>
        <a:xfrm>
          <a:off x="1305125" y="1517912"/>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76288C-127E-4DC5-92F9-04D1E1ECF29A}">
      <dsp:nvSpPr>
        <dsp:cNvPr id="0" name=""/>
        <dsp:cNvSpPr/>
      </dsp:nvSpPr>
      <dsp:spPr>
        <a:xfrm>
          <a:off x="886312" y="1384650"/>
          <a:ext cx="1741080" cy="1072845"/>
        </a:xfrm>
        <a:prstGeom prst="rect">
          <a:avLst/>
        </a:prstGeom>
        <a:blipFill rotWithShape="1">
          <a:blip xmlns:r="http://schemas.openxmlformats.org/officeDocument/2006/relationships" r:embed="rId1"/>
          <a:srcRect/>
          <a:stretch>
            <a:fillRect l="-16000" r="-1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2EC96F-00F3-487A-857F-D84FB3D44DFC}">
      <dsp:nvSpPr>
        <dsp:cNvPr id="0" name=""/>
        <dsp:cNvSpPr/>
      </dsp:nvSpPr>
      <dsp:spPr>
        <a:xfrm>
          <a:off x="342368" y="2609074"/>
          <a:ext cx="3186342" cy="85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AI utilizes machine learning (ML) techniques, such as convolutional neural networks (CNN) and natural language processing (NLP), to develop personalized treatment plans that incorporate genetic profiles, medical histories, and lifestyle factors</a:t>
          </a:r>
        </a:p>
      </dsp:txBody>
      <dsp:txXfrm>
        <a:off x="342368" y="2609074"/>
        <a:ext cx="3186342" cy="850156"/>
      </dsp:txXfrm>
    </dsp:sp>
    <dsp:sp modelId="{D1201509-502C-4A95-B635-4B3EC9F88707}">
      <dsp:nvSpPr>
        <dsp:cNvPr id="0" name=""/>
        <dsp:cNvSpPr/>
      </dsp:nvSpPr>
      <dsp:spPr>
        <a:xfrm>
          <a:off x="4544366" y="1514488"/>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3EDC18-067F-4644-BEA5-27C53D6DA57D}">
      <dsp:nvSpPr>
        <dsp:cNvPr id="0" name=""/>
        <dsp:cNvSpPr/>
      </dsp:nvSpPr>
      <dsp:spPr>
        <a:xfrm>
          <a:off x="4739453" y="1770415"/>
          <a:ext cx="630000" cy="630000"/>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DDE675-0EBF-4B55-A624-3580218DE0CE}">
      <dsp:nvSpPr>
        <dsp:cNvPr id="0" name=""/>
        <dsp:cNvSpPr/>
      </dsp:nvSpPr>
      <dsp:spPr>
        <a:xfrm>
          <a:off x="3595526" y="2685555"/>
          <a:ext cx="2584314" cy="776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AI enhances diagnosis by analyzing medical images and lab results, identifying patterns to improve accuracy By examining large datasets. AI  tailors therapies to individual patients </a:t>
          </a:r>
        </a:p>
      </dsp:txBody>
      <dsp:txXfrm>
        <a:off x="3595526" y="2685555"/>
        <a:ext cx="2584314" cy="776143"/>
      </dsp:txXfrm>
    </dsp:sp>
    <dsp:sp modelId="{9F822F1A-C4E2-4D40-9147-7F9229885ADB}">
      <dsp:nvSpPr>
        <dsp:cNvPr id="0" name=""/>
        <dsp:cNvSpPr/>
      </dsp:nvSpPr>
      <dsp:spPr>
        <a:xfrm>
          <a:off x="7362701" y="1521249"/>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A9E244-36AB-469F-B7AB-1B8D590B1038}">
      <dsp:nvSpPr>
        <dsp:cNvPr id="0" name=""/>
        <dsp:cNvSpPr/>
      </dsp:nvSpPr>
      <dsp:spPr>
        <a:xfrm>
          <a:off x="7596701" y="1755249"/>
          <a:ext cx="630000" cy="63000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1DAEE3-67F1-4EAF-9893-280C5F7C9CD4}">
      <dsp:nvSpPr>
        <dsp:cNvPr id="0" name=""/>
        <dsp:cNvSpPr/>
      </dsp:nvSpPr>
      <dsp:spPr>
        <a:xfrm>
          <a:off x="6645014" y="2755377"/>
          <a:ext cx="2500182" cy="836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Watson for Genomics (</a:t>
          </a:r>
          <a:r>
            <a:rPr lang="en-US" sz="1600" kern="1200" dirty="0" err="1"/>
            <a:t>WfG</a:t>
          </a:r>
          <a:r>
            <a:rPr lang="en-US" sz="1600" kern="1200" dirty="0"/>
            <a:t>) utilizes precision oncology to analyze tumor genomic data, identifying cancer-driving mutations and providing oncologists with tailored, evidence-based treatment options. </a:t>
          </a:r>
        </a:p>
      </dsp:txBody>
      <dsp:txXfrm>
        <a:off x="6645014" y="2755377"/>
        <a:ext cx="2500182" cy="836807"/>
      </dsp:txXfrm>
    </dsp:sp>
    <dsp:sp modelId="{7FA3795A-F761-45E8-ADA0-79B46D5093B5}">
      <dsp:nvSpPr>
        <dsp:cNvPr id="0" name=""/>
        <dsp:cNvSpPr/>
      </dsp:nvSpPr>
      <dsp:spPr>
        <a:xfrm>
          <a:off x="9937205" y="1618726"/>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42FE53-644D-4F7C-9A12-0633852E2048}">
      <dsp:nvSpPr>
        <dsp:cNvPr id="0" name=""/>
        <dsp:cNvSpPr/>
      </dsp:nvSpPr>
      <dsp:spPr>
        <a:xfrm>
          <a:off x="10171205" y="1852726"/>
          <a:ext cx="630000" cy="630000"/>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A57BCC-998F-4B78-82AC-224A10E17AB4}">
      <dsp:nvSpPr>
        <dsp:cNvPr id="0" name=""/>
        <dsp:cNvSpPr/>
      </dsp:nvSpPr>
      <dsp:spPr>
        <a:xfrm>
          <a:off x="9596492" y="2879387"/>
          <a:ext cx="2018826" cy="562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i="1" kern="1200" dirty="0"/>
            <a:t>Watson for Oncology (</a:t>
          </a:r>
          <a:r>
            <a:rPr lang="en-US" sz="1600" i="1" kern="1200" dirty="0" err="1"/>
            <a:t>WfO</a:t>
          </a:r>
          <a:r>
            <a:rPr lang="en-US" sz="1600" i="1" kern="1200" dirty="0"/>
            <a:t>) </a:t>
          </a:r>
          <a:r>
            <a:rPr lang="en-US" sz="1600" kern="1200" dirty="0"/>
            <a:t>integrates patient data with medical literature for informed treatment recommendations.</a:t>
          </a:r>
        </a:p>
      </dsp:txBody>
      <dsp:txXfrm>
        <a:off x="9596492" y="2879387"/>
        <a:ext cx="2018826" cy="56237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6F7F3-3F87-40C5-A552-CA34AD74DE5C}">
      <dsp:nvSpPr>
        <dsp:cNvPr id="0" name=""/>
        <dsp:cNvSpPr/>
      </dsp:nvSpPr>
      <dsp:spPr>
        <a:xfrm>
          <a:off x="0" y="6978"/>
          <a:ext cx="7052060" cy="3890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FCFD08-1C50-4EB4-A936-013F29087ED5}">
      <dsp:nvSpPr>
        <dsp:cNvPr id="0" name=""/>
        <dsp:cNvSpPr/>
      </dsp:nvSpPr>
      <dsp:spPr>
        <a:xfrm>
          <a:off x="117698" y="94522"/>
          <a:ext cx="214207" cy="2139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6CE0E9-7AE2-447F-9B99-EA1337665854}">
      <dsp:nvSpPr>
        <dsp:cNvPr id="0" name=""/>
        <dsp:cNvSpPr/>
      </dsp:nvSpPr>
      <dsp:spPr>
        <a:xfrm>
          <a:off x="449604" y="6978"/>
          <a:ext cx="6385495" cy="781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761" tIns="82761" rIns="82761" bIns="82761" numCol="1" spcCol="1270" anchor="ctr" anchorCtr="0">
          <a:noAutofit/>
        </a:bodyPr>
        <a:lstStyle/>
        <a:p>
          <a:pPr marL="0" lvl="0" indent="0" algn="l" defTabSz="889000">
            <a:lnSpc>
              <a:spcPct val="100000"/>
            </a:lnSpc>
            <a:spcBef>
              <a:spcPct val="0"/>
            </a:spcBef>
            <a:spcAft>
              <a:spcPct val="35000"/>
            </a:spcAft>
            <a:buNone/>
          </a:pPr>
          <a:r>
            <a:rPr lang="en-US" sz="2000" kern="1200" dirty="0"/>
            <a:t>AI </a:t>
          </a:r>
          <a:r>
            <a:rPr lang="en-US" sz="2000" i="1" kern="1200" dirty="0"/>
            <a:t>processes</a:t>
          </a:r>
          <a:r>
            <a:rPr lang="en-US" sz="2000" kern="1200" dirty="0"/>
            <a:t> diverse data to detect early signs of outbreaks and track the spread of diseases.</a:t>
          </a:r>
        </a:p>
      </dsp:txBody>
      <dsp:txXfrm>
        <a:off x="449604" y="6978"/>
        <a:ext cx="6385495" cy="781992"/>
      </dsp:txXfrm>
    </dsp:sp>
    <dsp:sp modelId="{E4D74E84-1010-4D95-93BA-B41EFB3EA9D2}">
      <dsp:nvSpPr>
        <dsp:cNvPr id="0" name=""/>
        <dsp:cNvSpPr/>
      </dsp:nvSpPr>
      <dsp:spPr>
        <a:xfrm>
          <a:off x="0" y="978544"/>
          <a:ext cx="7052060" cy="3890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E8284F-0E21-43DE-A3CA-97165EBDF630}">
      <dsp:nvSpPr>
        <dsp:cNvPr id="0" name=""/>
        <dsp:cNvSpPr/>
      </dsp:nvSpPr>
      <dsp:spPr>
        <a:xfrm>
          <a:off x="117698" y="1066088"/>
          <a:ext cx="214207" cy="2139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F8E853-9049-407C-B854-C542E9262889}">
      <dsp:nvSpPr>
        <dsp:cNvPr id="0" name=""/>
        <dsp:cNvSpPr/>
      </dsp:nvSpPr>
      <dsp:spPr>
        <a:xfrm>
          <a:off x="408673" y="978544"/>
          <a:ext cx="6467357" cy="781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761" tIns="82761" rIns="82761" bIns="82761" numCol="1" spcCol="1270" anchor="ctr" anchorCtr="0">
          <a:noAutofit/>
        </a:bodyPr>
        <a:lstStyle/>
        <a:p>
          <a:pPr marL="0" lvl="0" indent="0" algn="l" defTabSz="889000">
            <a:lnSpc>
              <a:spcPct val="100000"/>
            </a:lnSpc>
            <a:spcBef>
              <a:spcPct val="0"/>
            </a:spcBef>
            <a:spcAft>
              <a:spcPct val="35000"/>
            </a:spcAft>
            <a:buNone/>
          </a:pPr>
          <a:r>
            <a:rPr lang="en-US" sz="2000" kern="1200" dirty="0"/>
            <a:t>AI provides insights into patterns of human behavior, enabling the development of customized interventions. </a:t>
          </a:r>
        </a:p>
      </dsp:txBody>
      <dsp:txXfrm>
        <a:off x="408673" y="978544"/>
        <a:ext cx="6467357" cy="781992"/>
      </dsp:txXfrm>
    </dsp:sp>
    <dsp:sp modelId="{3B8F5943-E1B8-4D20-A966-C6627E293C34}">
      <dsp:nvSpPr>
        <dsp:cNvPr id="0" name=""/>
        <dsp:cNvSpPr/>
      </dsp:nvSpPr>
      <dsp:spPr>
        <a:xfrm>
          <a:off x="0" y="2154026"/>
          <a:ext cx="7052060" cy="3890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225CA6-FD3A-44D3-A40E-9BB17A692727}">
      <dsp:nvSpPr>
        <dsp:cNvPr id="0" name=""/>
        <dsp:cNvSpPr/>
      </dsp:nvSpPr>
      <dsp:spPr>
        <a:xfrm>
          <a:off x="117698" y="2241570"/>
          <a:ext cx="214207" cy="2139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8CE6B6-1B3A-48B7-934B-F8F54F7B862A}">
      <dsp:nvSpPr>
        <dsp:cNvPr id="0" name=""/>
        <dsp:cNvSpPr/>
      </dsp:nvSpPr>
      <dsp:spPr>
        <a:xfrm>
          <a:off x="379300" y="2036082"/>
          <a:ext cx="6385495" cy="1189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761" tIns="82761" rIns="82761" bIns="82761" numCol="1" spcCol="1270" anchor="ctr" anchorCtr="0">
          <a:noAutofit/>
        </a:bodyPr>
        <a:lstStyle/>
        <a:p>
          <a:pPr marL="0" lvl="0" indent="0" algn="l" defTabSz="889000">
            <a:lnSpc>
              <a:spcPct val="100000"/>
            </a:lnSpc>
            <a:spcBef>
              <a:spcPct val="0"/>
            </a:spcBef>
            <a:spcAft>
              <a:spcPct val="35000"/>
            </a:spcAft>
            <a:buNone/>
          </a:pPr>
          <a:r>
            <a:rPr lang="en-US" sz="2000" kern="1200" dirty="0"/>
            <a:t>AI enhances contact tracing by quickly identifying exposed individuals. It streamlines the distribution of medical supplies and supports decision-makers </a:t>
          </a:r>
        </a:p>
      </dsp:txBody>
      <dsp:txXfrm>
        <a:off x="379300" y="2036082"/>
        <a:ext cx="6385495" cy="1189824"/>
      </dsp:txXfrm>
    </dsp:sp>
    <dsp:sp modelId="{E9152D6F-CAC7-46E7-B260-FB975144722F}">
      <dsp:nvSpPr>
        <dsp:cNvPr id="0" name=""/>
        <dsp:cNvSpPr/>
      </dsp:nvSpPr>
      <dsp:spPr>
        <a:xfrm>
          <a:off x="0" y="3329508"/>
          <a:ext cx="7052060" cy="3890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232031-8269-4072-B292-7CE4ADCE4FE1}">
      <dsp:nvSpPr>
        <dsp:cNvPr id="0" name=""/>
        <dsp:cNvSpPr/>
      </dsp:nvSpPr>
      <dsp:spPr>
        <a:xfrm>
          <a:off x="117698" y="3417053"/>
          <a:ext cx="214207" cy="2139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204517-7E08-47AC-9E27-05154F8CA376}">
      <dsp:nvSpPr>
        <dsp:cNvPr id="0" name=""/>
        <dsp:cNvSpPr/>
      </dsp:nvSpPr>
      <dsp:spPr>
        <a:xfrm>
          <a:off x="449604" y="3329508"/>
          <a:ext cx="6385495" cy="781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761" tIns="82761" rIns="82761" bIns="82761" numCol="1" spcCol="1270" anchor="ctr" anchorCtr="0">
          <a:noAutofit/>
        </a:bodyPr>
        <a:lstStyle/>
        <a:p>
          <a:pPr marL="0" lvl="0" indent="0" algn="l" defTabSz="889000">
            <a:lnSpc>
              <a:spcPct val="100000"/>
            </a:lnSpc>
            <a:spcBef>
              <a:spcPct val="0"/>
            </a:spcBef>
            <a:spcAft>
              <a:spcPct val="35000"/>
            </a:spcAft>
            <a:buNone/>
          </a:pPr>
          <a:r>
            <a:rPr lang="en-US" sz="2000" i="1" kern="1200" dirty="0"/>
            <a:t>In recovery, </a:t>
          </a:r>
          <a:r>
            <a:rPr lang="en-US" sz="2000" kern="1200" dirty="0"/>
            <a:t>AI can share accurate information to counter misinformation and guide public behavior. </a:t>
          </a:r>
        </a:p>
      </dsp:txBody>
      <dsp:txXfrm>
        <a:off x="449604" y="3329508"/>
        <a:ext cx="6385495" cy="781992"/>
      </dsp:txXfrm>
    </dsp:sp>
    <dsp:sp modelId="{91713F47-97B2-45D2-92F8-AC54406437F2}">
      <dsp:nvSpPr>
        <dsp:cNvPr id="0" name=""/>
        <dsp:cNvSpPr/>
      </dsp:nvSpPr>
      <dsp:spPr>
        <a:xfrm>
          <a:off x="0" y="4301074"/>
          <a:ext cx="7052060" cy="3890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6078E3-0587-4A50-AF3E-6FB07EF4E909}">
      <dsp:nvSpPr>
        <dsp:cNvPr id="0" name=""/>
        <dsp:cNvSpPr/>
      </dsp:nvSpPr>
      <dsp:spPr>
        <a:xfrm>
          <a:off x="117698" y="4388619"/>
          <a:ext cx="214207" cy="21399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409F10-5424-4D01-9DAD-D09C942E81A5}">
      <dsp:nvSpPr>
        <dsp:cNvPr id="0" name=""/>
        <dsp:cNvSpPr/>
      </dsp:nvSpPr>
      <dsp:spPr>
        <a:xfrm>
          <a:off x="449604" y="4301074"/>
          <a:ext cx="6385495" cy="781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761" tIns="82761" rIns="82761" bIns="82761" numCol="1" spcCol="1270" anchor="ctr" anchorCtr="0">
          <a:noAutofit/>
        </a:bodyPr>
        <a:lstStyle/>
        <a:p>
          <a:pPr marL="0" lvl="0" indent="0" algn="l" defTabSz="889000">
            <a:lnSpc>
              <a:spcPct val="100000"/>
            </a:lnSpc>
            <a:spcBef>
              <a:spcPct val="0"/>
            </a:spcBef>
            <a:spcAft>
              <a:spcPct val="35000"/>
            </a:spcAft>
            <a:buNone/>
          </a:pPr>
          <a:r>
            <a:rPr lang="en-US" sz="2000" kern="1200" dirty="0"/>
            <a:t>AI </a:t>
          </a:r>
          <a:r>
            <a:rPr lang="en-US" sz="2000" i="1" kern="1200" dirty="0"/>
            <a:t>accelerates vaccine and drug development </a:t>
          </a:r>
          <a:r>
            <a:rPr lang="en-US" sz="2000" kern="1200" dirty="0"/>
            <a:t>by analyzing biological data to identify potential candidates and predict their efficacy.</a:t>
          </a:r>
        </a:p>
      </dsp:txBody>
      <dsp:txXfrm>
        <a:off x="449604" y="4301074"/>
        <a:ext cx="6385495" cy="78199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A8CA9-2511-3440-92AF-071014A30A60}">
      <dsp:nvSpPr>
        <dsp:cNvPr id="0" name=""/>
        <dsp:cNvSpPr/>
      </dsp:nvSpPr>
      <dsp:spPr>
        <a:xfrm>
          <a:off x="0" y="564"/>
          <a:ext cx="11141242"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7BB83F-9F3B-4543-A374-42B44DF3B186}">
      <dsp:nvSpPr>
        <dsp:cNvPr id="0" name=""/>
        <dsp:cNvSpPr/>
      </dsp:nvSpPr>
      <dsp:spPr>
        <a:xfrm>
          <a:off x="0" y="39471"/>
          <a:ext cx="11141242" cy="925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AI </a:t>
          </a:r>
          <a:r>
            <a:rPr lang="en-US" sz="2400" b="1" i="1" kern="1200" dirty="0"/>
            <a:t>enhances diagnostic accuracy</a:t>
          </a:r>
          <a:r>
            <a:rPr lang="en-US" sz="2400" b="1" kern="1200" dirty="0"/>
            <a:t> </a:t>
          </a:r>
          <a:r>
            <a:rPr lang="en-US" sz="2400" kern="1200" dirty="0"/>
            <a:t>by minimizing human error</a:t>
          </a:r>
          <a:r>
            <a:rPr lang="en-US" sz="2000" kern="1200" dirty="0"/>
            <a:t>.</a:t>
          </a:r>
        </a:p>
      </dsp:txBody>
      <dsp:txXfrm>
        <a:off x="0" y="39471"/>
        <a:ext cx="11141242" cy="925466"/>
      </dsp:txXfrm>
    </dsp:sp>
    <dsp:sp modelId="{6A1127F0-F273-E242-875D-3DA4C5753669}">
      <dsp:nvSpPr>
        <dsp:cNvPr id="0" name=""/>
        <dsp:cNvSpPr/>
      </dsp:nvSpPr>
      <dsp:spPr>
        <a:xfrm>
          <a:off x="0" y="926031"/>
          <a:ext cx="11141242"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B0685A-829F-6542-8769-85BFF8FE9C3F}">
      <dsp:nvSpPr>
        <dsp:cNvPr id="0" name=""/>
        <dsp:cNvSpPr/>
      </dsp:nvSpPr>
      <dsp:spPr>
        <a:xfrm>
          <a:off x="0" y="926031"/>
          <a:ext cx="11141242" cy="925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AI </a:t>
          </a:r>
          <a:r>
            <a:rPr lang="en-US" sz="2400" b="1" i="1" kern="1200" dirty="0"/>
            <a:t>enhances efficiency </a:t>
          </a:r>
          <a:r>
            <a:rPr lang="en-US" sz="2400" kern="1200" dirty="0"/>
            <a:t>by automating routine administrative tasks, such as scheduling appointments and managing patient records.</a:t>
          </a:r>
        </a:p>
      </dsp:txBody>
      <dsp:txXfrm>
        <a:off x="0" y="926031"/>
        <a:ext cx="11141242" cy="925466"/>
      </dsp:txXfrm>
    </dsp:sp>
    <dsp:sp modelId="{943AAF00-60AB-C64D-91E9-CF128B95C215}">
      <dsp:nvSpPr>
        <dsp:cNvPr id="0" name=""/>
        <dsp:cNvSpPr/>
      </dsp:nvSpPr>
      <dsp:spPr>
        <a:xfrm>
          <a:off x="0" y="1851497"/>
          <a:ext cx="11141242"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2582B3-778F-9D4B-AE11-E5508C784EEF}">
      <dsp:nvSpPr>
        <dsp:cNvPr id="0" name=""/>
        <dsp:cNvSpPr/>
      </dsp:nvSpPr>
      <dsp:spPr>
        <a:xfrm>
          <a:off x="0" y="1851497"/>
          <a:ext cx="11141242" cy="925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AI </a:t>
          </a:r>
          <a:r>
            <a:rPr lang="en-US" sz="2400" b="1" i="1" kern="1200" dirty="0"/>
            <a:t>enhances patient outcomes </a:t>
          </a:r>
          <a:r>
            <a:rPr lang="en-US" sz="2400" kern="1200" dirty="0"/>
            <a:t>by using genetic information and medical history to create personalized treatment plans, predict health outcomes …</a:t>
          </a:r>
        </a:p>
      </dsp:txBody>
      <dsp:txXfrm>
        <a:off x="0" y="1851497"/>
        <a:ext cx="11141242" cy="925466"/>
      </dsp:txXfrm>
    </dsp:sp>
    <dsp:sp modelId="{EEDB02B6-DBA4-B446-9CCE-EC288A94B599}">
      <dsp:nvSpPr>
        <dsp:cNvPr id="0" name=""/>
        <dsp:cNvSpPr/>
      </dsp:nvSpPr>
      <dsp:spPr>
        <a:xfrm>
          <a:off x="0" y="2776964"/>
          <a:ext cx="11141242"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628716-E0CB-2A4E-8785-00F6EFE15A78}">
      <dsp:nvSpPr>
        <dsp:cNvPr id="0" name=""/>
        <dsp:cNvSpPr/>
      </dsp:nvSpPr>
      <dsp:spPr>
        <a:xfrm>
          <a:off x="0" y="2776964"/>
          <a:ext cx="11141242" cy="925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AI </a:t>
          </a:r>
          <a:r>
            <a:rPr lang="en-US" sz="2400" b="1" i="1" kern="1200" dirty="0"/>
            <a:t>accelerates the drug discovery </a:t>
          </a:r>
          <a:r>
            <a:rPr lang="en-US" sz="2400" kern="1200" dirty="0"/>
            <a:t>process by analyzing biological data and predicting how different compounds will interact with diseases</a:t>
          </a:r>
        </a:p>
      </dsp:txBody>
      <dsp:txXfrm>
        <a:off x="0" y="2776964"/>
        <a:ext cx="11141242" cy="925466"/>
      </dsp:txXfrm>
    </dsp:sp>
    <dsp:sp modelId="{7368D9D7-561E-4744-B11D-74F3F38D866D}">
      <dsp:nvSpPr>
        <dsp:cNvPr id="0" name=""/>
        <dsp:cNvSpPr/>
      </dsp:nvSpPr>
      <dsp:spPr>
        <a:xfrm>
          <a:off x="0" y="3702430"/>
          <a:ext cx="11141242"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F888C3-3A42-DA42-8F90-1A0689631A62}">
      <dsp:nvSpPr>
        <dsp:cNvPr id="0" name=""/>
        <dsp:cNvSpPr/>
      </dsp:nvSpPr>
      <dsp:spPr>
        <a:xfrm>
          <a:off x="0" y="3702430"/>
          <a:ext cx="11141242" cy="925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AI </a:t>
          </a:r>
          <a:r>
            <a:rPr lang="en-US" sz="2400" b="1" i="1" kern="1200" dirty="0"/>
            <a:t>reduces costs for providers and patients </a:t>
          </a:r>
          <a:r>
            <a:rPr lang="en-US" sz="2400" kern="1200" dirty="0"/>
            <a:t>by boosting healthcare efficiency and accuracy, increasing accessibility, optimizing resources, minimizing procedures, and enhancing telemedicine. </a:t>
          </a:r>
        </a:p>
      </dsp:txBody>
      <dsp:txXfrm>
        <a:off x="0" y="3702430"/>
        <a:ext cx="11141242" cy="92546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AD661-72F1-4486-9917-8271BDC0C836}">
      <dsp:nvSpPr>
        <dsp:cNvPr id="0" name=""/>
        <dsp:cNvSpPr/>
      </dsp:nvSpPr>
      <dsp:spPr>
        <a:xfrm>
          <a:off x="0" y="0"/>
          <a:ext cx="10781226" cy="152684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7B14D8-3664-478F-89AE-5D499A7BC0B0}">
      <dsp:nvSpPr>
        <dsp:cNvPr id="0" name=""/>
        <dsp:cNvSpPr/>
      </dsp:nvSpPr>
      <dsp:spPr>
        <a:xfrm>
          <a:off x="461870" y="348688"/>
          <a:ext cx="840585" cy="8397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0B8287-E934-463D-BDCF-F79C9D2355A2}">
      <dsp:nvSpPr>
        <dsp:cNvPr id="0" name=""/>
        <dsp:cNvSpPr/>
      </dsp:nvSpPr>
      <dsp:spPr>
        <a:xfrm>
          <a:off x="1764326" y="5148"/>
          <a:ext cx="8876586" cy="1528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749" tIns="161749" rIns="161749" bIns="161749" numCol="1" spcCol="1270" anchor="ctr" anchorCtr="0">
          <a:noAutofit/>
        </a:bodyPr>
        <a:lstStyle/>
        <a:p>
          <a:pPr marL="0" lvl="0" indent="0" algn="l" defTabSz="889000">
            <a:lnSpc>
              <a:spcPct val="90000"/>
            </a:lnSpc>
            <a:spcBef>
              <a:spcPct val="0"/>
            </a:spcBef>
            <a:spcAft>
              <a:spcPct val="35000"/>
            </a:spcAft>
            <a:buNone/>
          </a:pPr>
          <a:r>
            <a:rPr lang="en-US" sz="2000" kern="1200" dirty="0"/>
            <a:t>Collaboration is essential for developing effective AI solutions.  International dialogue on AI safety and ethics is crucial for harnessing the benefits of AI while mitigating risks and promoting a safe and equitable future worldwide.</a:t>
          </a:r>
        </a:p>
      </dsp:txBody>
      <dsp:txXfrm>
        <a:off x="1764326" y="5148"/>
        <a:ext cx="8876586" cy="1528337"/>
      </dsp:txXfrm>
    </dsp:sp>
    <dsp:sp modelId="{AC03C136-0254-4843-BDC9-622F57381F76}">
      <dsp:nvSpPr>
        <dsp:cNvPr id="0" name=""/>
        <dsp:cNvSpPr/>
      </dsp:nvSpPr>
      <dsp:spPr>
        <a:xfrm>
          <a:off x="0" y="1873115"/>
          <a:ext cx="10781226" cy="152684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F9A8C7-5AAC-4305-A046-29BC722F9F74}">
      <dsp:nvSpPr>
        <dsp:cNvPr id="0" name=""/>
        <dsp:cNvSpPr/>
      </dsp:nvSpPr>
      <dsp:spPr>
        <a:xfrm>
          <a:off x="461870" y="2216655"/>
          <a:ext cx="840585" cy="8397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DCBB8B-EBAD-4384-B587-5AE91993F49D}">
      <dsp:nvSpPr>
        <dsp:cNvPr id="0" name=""/>
        <dsp:cNvSpPr/>
      </dsp:nvSpPr>
      <dsp:spPr>
        <a:xfrm>
          <a:off x="1764326" y="1873115"/>
          <a:ext cx="8876586" cy="1528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749" tIns="161749" rIns="161749" bIns="161749" numCol="1" spcCol="1270" anchor="ctr" anchorCtr="0">
          <a:noAutofit/>
        </a:bodyPr>
        <a:lstStyle/>
        <a:p>
          <a:pPr marL="0" lvl="0" indent="0" algn="l" defTabSz="889000">
            <a:lnSpc>
              <a:spcPct val="90000"/>
            </a:lnSpc>
            <a:spcBef>
              <a:spcPct val="0"/>
            </a:spcBef>
            <a:spcAft>
              <a:spcPct val="35000"/>
            </a:spcAft>
            <a:buNone/>
          </a:pPr>
          <a:r>
            <a:rPr lang="en-US" sz="2000" b="1" i="1" kern="1200" dirty="0"/>
            <a:t>The Bletchley Declaration, AI Safety Summit </a:t>
          </a:r>
          <a:r>
            <a:rPr lang="en-US" sz="2000" kern="1200" dirty="0"/>
            <a:t>2023, commits countries to the safe development of AI, emphasizing the importance of ethical development, transparency, and accountability. It urges international collaboration, increased research investment, and robust regulations</a:t>
          </a:r>
        </a:p>
      </dsp:txBody>
      <dsp:txXfrm>
        <a:off x="1764326" y="1873115"/>
        <a:ext cx="8876586" cy="1528337"/>
      </dsp:txXfrm>
    </dsp:sp>
    <dsp:sp modelId="{0BC516D3-72BC-4A32-8F38-B4C719B357CE}">
      <dsp:nvSpPr>
        <dsp:cNvPr id="0" name=""/>
        <dsp:cNvSpPr/>
      </dsp:nvSpPr>
      <dsp:spPr>
        <a:xfrm>
          <a:off x="0" y="3662359"/>
          <a:ext cx="10781226" cy="152684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415A3F-6D22-4A33-A788-5D4C73C46F82}">
      <dsp:nvSpPr>
        <dsp:cNvPr id="0" name=""/>
        <dsp:cNvSpPr/>
      </dsp:nvSpPr>
      <dsp:spPr>
        <a:xfrm>
          <a:off x="462321" y="4084623"/>
          <a:ext cx="840585" cy="8397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3BEBFB-0E38-4A55-B9F6-7A575F8E0190}">
      <dsp:nvSpPr>
        <dsp:cNvPr id="0" name=""/>
        <dsp:cNvSpPr/>
      </dsp:nvSpPr>
      <dsp:spPr>
        <a:xfrm>
          <a:off x="1765229" y="3741083"/>
          <a:ext cx="8876586" cy="1528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749" tIns="161749" rIns="161749" bIns="161749" numCol="1" spcCol="1270" anchor="ctr" anchorCtr="0">
          <a:noAutofit/>
        </a:bodyPr>
        <a:lstStyle/>
        <a:p>
          <a:pPr marL="0" lvl="0" indent="0" algn="l" defTabSz="889000">
            <a:lnSpc>
              <a:spcPct val="90000"/>
            </a:lnSpc>
            <a:spcBef>
              <a:spcPct val="0"/>
            </a:spcBef>
            <a:spcAft>
              <a:spcPct val="35000"/>
            </a:spcAft>
            <a:buNone/>
          </a:pPr>
          <a:r>
            <a:rPr lang="en-US" sz="2000" b="1" i="1" kern="1200" dirty="0"/>
            <a:t>The General Data Protection Regulation (GDPR),</a:t>
          </a:r>
          <a:r>
            <a:rPr lang="en-US" sz="2000" kern="1200" dirty="0"/>
            <a:t> May 25, 2018, safeguards individuals' privacy and personal data within the EU. It establishes principles for data processing and grants rights such as access, rectification, and erasure. Organizations must obtain consent and report breaches within 72 hours, facing fines for non-compliance.</a:t>
          </a:r>
        </a:p>
      </dsp:txBody>
      <dsp:txXfrm>
        <a:off x="1765229" y="3741083"/>
        <a:ext cx="8876586" cy="1528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AF231-97B4-FC48-B01F-ACDB044E9210}">
      <dsp:nvSpPr>
        <dsp:cNvPr id="0" name=""/>
        <dsp:cNvSpPr/>
      </dsp:nvSpPr>
      <dsp:spPr>
        <a:xfrm>
          <a:off x="3422337" y="850041"/>
          <a:ext cx="4721231" cy="373808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i="1" kern="1200" dirty="0"/>
            <a:t>Digital biology</a:t>
          </a:r>
          <a:r>
            <a:rPr lang="en-US" sz="3000" b="1" kern="1200" dirty="0"/>
            <a:t> </a:t>
          </a:r>
          <a:r>
            <a:rPr lang="en-US" sz="3000" kern="1200" dirty="0"/>
            <a:t>combines biology with computational and digital technologies. </a:t>
          </a:r>
        </a:p>
      </dsp:txBody>
      <dsp:txXfrm>
        <a:off x="4113745" y="1397471"/>
        <a:ext cx="3338415" cy="2643227"/>
      </dsp:txXfrm>
    </dsp:sp>
    <dsp:sp modelId="{F8661012-2D46-9045-BAA0-76E3D1B8C951}">
      <dsp:nvSpPr>
        <dsp:cNvPr id="0" name=""/>
        <dsp:cNvSpPr/>
      </dsp:nvSpPr>
      <dsp:spPr>
        <a:xfrm>
          <a:off x="2749761" y="-198790"/>
          <a:ext cx="5779972" cy="1785624"/>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i="1" kern="1200" dirty="0"/>
            <a:t>Bioinformatics- </a:t>
          </a:r>
          <a:r>
            <a:rPr lang="en-US" sz="2000" kern="1200" dirty="0"/>
            <a:t>software and algorithms analyze biological data. Genomics, transcriptomics, and proteomics</a:t>
          </a:r>
          <a:r>
            <a:rPr lang="en-US" sz="2000" i="1" kern="1200" dirty="0"/>
            <a:t>.</a:t>
          </a:r>
          <a:endParaRPr lang="en-US" sz="2000" kern="1200" dirty="0"/>
        </a:p>
      </dsp:txBody>
      <dsp:txXfrm>
        <a:off x="3596218" y="62709"/>
        <a:ext cx="4087058" cy="1262626"/>
      </dsp:txXfrm>
    </dsp:sp>
    <dsp:sp modelId="{2055B0B2-6852-C84D-A52B-298A9899DC8C}">
      <dsp:nvSpPr>
        <dsp:cNvPr id="0" name=""/>
        <dsp:cNvSpPr/>
      </dsp:nvSpPr>
      <dsp:spPr>
        <a:xfrm>
          <a:off x="6457177" y="-65700"/>
          <a:ext cx="4784571" cy="5601799"/>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i="1" kern="1200" dirty="0"/>
            <a:t>Computational biology-</a:t>
          </a:r>
          <a:r>
            <a:rPr lang="en-US" sz="2000" kern="1200" dirty="0"/>
            <a:t> mathematical models and simulations comprehend biological systems and predict their behavior. </a:t>
          </a:r>
        </a:p>
      </dsp:txBody>
      <dsp:txXfrm>
        <a:off x="7157861" y="754664"/>
        <a:ext cx="3383203" cy="3961071"/>
      </dsp:txXfrm>
    </dsp:sp>
    <dsp:sp modelId="{33A356FB-42F5-0344-A831-4B3F6E69AE9B}">
      <dsp:nvSpPr>
        <dsp:cNvPr id="0" name=""/>
        <dsp:cNvSpPr/>
      </dsp:nvSpPr>
      <dsp:spPr>
        <a:xfrm>
          <a:off x="2708822" y="3790075"/>
          <a:ext cx="5779972" cy="240759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i="1" kern="1200" dirty="0"/>
            <a:t>Synthetic biology </a:t>
          </a:r>
          <a:r>
            <a:rPr lang="en-US" sz="2000" kern="1200" dirty="0"/>
            <a:t>merges biology and engineering to design and create new biological parts, devices, and systems. </a:t>
          </a:r>
        </a:p>
      </dsp:txBody>
      <dsp:txXfrm>
        <a:off x="3555279" y="4142659"/>
        <a:ext cx="4087058" cy="1702427"/>
      </dsp:txXfrm>
    </dsp:sp>
    <dsp:sp modelId="{A1600F14-2FB8-6948-8603-AB5CE692D799}">
      <dsp:nvSpPr>
        <dsp:cNvPr id="0" name=""/>
        <dsp:cNvSpPr/>
      </dsp:nvSpPr>
      <dsp:spPr>
        <a:xfrm>
          <a:off x="0" y="0"/>
          <a:ext cx="4693187" cy="5385255"/>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i="1" kern="1200" dirty="0"/>
            <a:t>Data integration </a:t>
          </a:r>
          <a:r>
            <a:rPr lang="en-US" sz="2000" kern="1200" dirty="0"/>
            <a:t>combines biological data from different sources to gain comprehensive insights into biological questions. </a:t>
          </a:r>
        </a:p>
      </dsp:txBody>
      <dsp:txXfrm>
        <a:off x="687301" y="788652"/>
        <a:ext cx="3318585" cy="38079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2FC88-BCAF-5549-B3BB-013178B764EB}">
      <dsp:nvSpPr>
        <dsp:cNvPr id="0" name=""/>
        <dsp:cNvSpPr/>
      </dsp:nvSpPr>
      <dsp:spPr>
        <a:xfrm>
          <a:off x="0" y="2143393"/>
          <a:ext cx="11268884" cy="1040432"/>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D987F2-C432-444B-8B71-B5AC083FA802}">
      <dsp:nvSpPr>
        <dsp:cNvPr id="0" name=""/>
        <dsp:cNvSpPr/>
      </dsp:nvSpPr>
      <dsp:spPr>
        <a:xfrm>
          <a:off x="0" y="216409"/>
          <a:ext cx="2130232" cy="2105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t>1950s- intelligent systems that could replicate human decision-making in diagnosis and treatment. </a:t>
          </a:r>
        </a:p>
      </dsp:txBody>
      <dsp:txXfrm>
        <a:off x="0" y="216409"/>
        <a:ext cx="2130232" cy="2105395"/>
      </dsp:txXfrm>
    </dsp:sp>
    <dsp:sp modelId="{6A4A7890-EF5E-1E43-A67A-A6A534C34D3D}">
      <dsp:nvSpPr>
        <dsp:cNvPr id="0" name=""/>
        <dsp:cNvSpPr/>
      </dsp:nvSpPr>
      <dsp:spPr>
        <a:xfrm>
          <a:off x="637600" y="2313603"/>
          <a:ext cx="811242" cy="98365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61FAB6-6223-C949-8A9C-18B785CC995E}">
      <dsp:nvSpPr>
        <dsp:cNvPr id="0" name=""/>
        <dsp:cNvSpPr/>
      </dsp:nvSpPr>
      <dsp:spPr>
        <a:xfrm>
          <a:off x="2245312" y="3093238"/>
          <a:ext cx="2615807" cy="1634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Alan Turing wrote the 1950 paper, ‘Computing Machinery and Intelligence,’ published in the journal </a:t>
          </a:r>
          <a:r>
            <a:rPr lang="en-US" sz="1800" i="1" kern="1200" dirty="0"/>
            <a:t>Mind</a:t>
          </a:r>
          <a:r>
            <a:rPr lang="en-US" sz="1800" kern="1200" dirty="0"/>
            <a:t>. </a:t>
          </a:r>
        </a:p>
      </dsp:txBody>
      <dsp:txXfrm>
        <a:off x="2245312" y="3093238"/>
        <a:ext cx="2615807" cy="1634802"/>
      </dsp:txXfrm>
    </dsp:sp>
    <dsp:sp modelId="{40630970-C235-4F43-A2F5-33003C135DAC}">
      <dsp:nvSpPr>
        <dsp:cNvPr id="0" name=""/>
        <dsp:cNvSpPr/>
      </dsp:nvSpPr>
      <dsp:spPr>
        <a:xfrm>
          <a:off x="2989911" y="1998432"/>
          <a:ext cx="1086843" cy="111064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7B7484-BBF9-6E43-ABBD-CA44E38A09AC}">
      <dsp:nvSpPr>
        <dsp:cNvPr id="0" name=""/>
        <dsp:cNvSpPr/>
      </dsp:nvSpPr>
      <dsp:spPr>
        <a:xfrm>
          <a:off x="4793405" y="75013"/>
          <a:ext cx="1581571" cy="2436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t>1952- Punched cards were used for the differential diagnosis of hematologic diseases. </a:t>
          </a:r>
        </a:p>
      </dsp:txBody>
      <dsp:txXfrm>
        <a:off x="4793405" y="75013"/>
        <a:ext cx="1581571" cy="2436863"/>
      </dsp:txXfrm>
    </dsp:sp>
    <dsp:sp modelId="{BDD438FB-3D49-2D44-8FA5-64CEB319BFC0}">
      <dsp:nvSpPr>
        <dsp:cNvPr id="0" name=""/>
        <dsp:cNvSpPr/>
      </dsp:nvSpPr>
      <dsp:spPr>
        <a:xfrm>
          <a:off x="5349635" y="2356332"/>
          <a:ext cx="577859" cy="57735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786644-F8A4-0349-B35A-D6E11D6F37E0}">
      <dsp:nvSpPr>
        <dsp:cNvPr id="0" name=""/>
        <dsp:cNvSpPr/>
      </dsp:nvSpPr>
      <dsp:spPr>
        <a:xfrm>
          <a:off x="6631438" y="2979264"/>
          <a:ext cx="2357983" cy="1780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ClrTx/>
            <a:buSzTx/>
            <a:buFontTx/>
            <a:buNone/>
          </a:pPr>
          <a:r>
            <a:rPr lang="en-US" sz="1800" kern="1200" dirty="0"/>
            <a:t>1956 </a:t>
          </a:r>
          <a:r>
            <a:rPr lang="en-US" sz="1800" i="1" kern="1200" dirty="0"/>
            <a:t>Dartmouth Summer Research Project on Artificial Intelligence,</a:t>
          </a:r>
          <a:r>
            <a:rPr lang="en-US" sz="1800" kern="1200" dirty="0"/>
            <a:t> organized by John McCarthy</a:t>
          </a:r>
        </a:p>
      </dsp:txBody>
      <dsp:txXfrm>
        <a:off x="6631438" y="2979264"/>
        <a:ext cx="2357983" cy="1780605"/>
      </dsp:txXfrm>
    </dsp:sp>
    <dsp:sp modelId="{56B5EE37-4EED-3146-91B7-158A09832F25}">
      <dsp:nvSpPr>
        <dsp:cNvPr id="0" name=""/>
        <dsp:cNvSpPr/>
      </dsp:nvSpPr>
      <dsp:spPr>
        <a:xfrm>
          <a:off x="7072338" y="1979426"/>
          <a:ext cx="1134816" cy="10149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3F85BD-17DC-7944-9CFF-C2DF721882E0}">
      <dsp:nvSpPr>
        <dsp:cNvPr id="0" name=""/>
        <dsp:cNvSpPr/>
      </dsp:nvSpPr>
      <dsp:spPr>
        <a:xfrm>
          <a:off x="9221663" y="252076"/>
          <a:ext cx="1444987" cy="204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t>1961- A computer was introduced into medicine for diagnosis</a:t>
          </a:r>
        </a:p>
      </dsp:txBody>
      <dsp:txXfrm>
        <a:off x="9221663" y="252076"/>
        <a:ext cx="1444987" cy="2049045"/>
      </dsp:txXfrm>
    </dsp:sp>
    <dsp:sp modelId="{931ADA34-B22C-4940-900A-EB564F324EC3}">
      <dsp:nvSpPr>
        <dsp:cNvPr id="0" name=""/>
        <dsp:cNvSpPr/>
      </dsp:nvSpPr>
      <dsp:spPr>
        <a:xfrm>
          <a:off x="9318162" y="2139383"/>
          <a:ext cx="508948" cy="81733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A40E01-C842-CF43-BB7C-0215AB1117CE}">
      <dsp:nvSpPr>
        <dsp:cNvPr id="0" name=""/>
        <dsp:cNvSpPr/>
      </dsp:nvSpPr>
      <dsp:spPr>
        <a:xfrm>
          <a:off x="456770" y="1980866"/>
          <a:ext cx="10816813" cy="1317002"/>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8DA3B0-61DC-4346-B9AD-C9D005388E55}">
      <dsp:nvSpPr>
        <dsp:cNvPr id="0" name=""/>
        <dsp:cNvSpPr/>
      </dsp:nvSpPr>
      <dsp:spPr>
        <a:xfrm>
          <a:off x="155605" y="0"/>
          <a:ext cx="3314911" cy="211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US" sz="1900" kern="1200"/>
            <a:t>1978 MYCIN assisted in diagnosing serious bacterial infections and recommending antibiotics. Rule-based logic</a:t>
          </a:r>
        </a:p>
      </dsp:txBody>
      <dsp:txXfrm>
        <a:off x="155605" y="0"/>
        <a:ext cx="3314911" cy="2111494"/>
      </dsp:txXfrm>
    </dsp:sp>
    <dsp:sp modelId="{6C21C93B-BBC2-2341-8238-31ADE46E1549}">
      <dsp:nvSpPr>
        <dsp:cNvPr id="0" name=""/>
        <dsp:cNvSpPr/>
      </dsp:nvSpPr>
      <dsp:spPr>
        <a:xfrm>
          <a:off x="1549124" y="2375431"/>
          <a:ext cx="527873" cy="52787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DCEEC6-B9BB-A842-8643-5BBEFE6D45B2}">
      <dsp:nvSpPr>
        <dsp:cNvPr id="0" name=""/>
        <dsp:cNvSpPr/>
      </dsp:nvSpPr>
      <dsp:spPr>
        <a:xfrm>
          <a:off x="3636262" y="3167241"/>
          <a:ext cx="3314911" cy="211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1">
          <a:noAutofit/>
        </a:bodyPr>
        <a:lstStyle/>
        <a:p>
          <a:pPr marL="0" lvl="0" indent="0" algn="l" defTabSz="844550">
            <a:lnSpc>
              <a:spcPct val="90000"/>
            </a:lnSpc>
            <a:spcBef>
              <a:spcPct val="0"/>
            </a:spcBef>
            <a:spcAft>
              <a:spcPct val="35000"/>
            </a:spcAft>
            <a:buNone/>
          </a:pPr>
          <a:r>
            <a:rPr lang="en-US" sz="1900" kern="1200" dirty="0"/>
            <a:t>Late 20th-century </a:t>
          </a:r>
          <a:r>
            <a:rPr lang="en-US" sz="1900" i="1" kern="1200" dirty="0"/>
            <a:t>machine learning</a:t>
          </a:r>
          <a:r>
            <a:rPr lang="en-US" sz="1900" kern="1200" dirty="0"/>
            <a:t> enables computers to learn </a:t>
          </a:r>
          <a:r>
            <a:rPr lang="en-US" sz="1900" kern="1200"/>
            <a:t>from data</a:t>
          </a:r>
          <a:r>
            <a:rPr lang="en-US" sz="1900" kern="1200" dirty="0"/>
            <a:t>.</a:t>
          </a:r>
        </a:p>
        <a:p>
          <a:pPr marL="114300" lvl="1" indent="-114300" algn="l" defTabSz="666750">
            <a:lnSpc>
              <a:spcPct val="90000"/>
            </a:lnSpc>
            <a:spcBef>
              <a:spcPct val="0"/>
            </a:spcBef>
            <a:spcAft>
              <a:spcPct val="15000"/>
            </a:spcAft>
            <a:buChar char="•"/>
          </a:pPr>
          <a:r>
            <a:rPr lang="en-US" sz="1500" i="1" kern="1200" dirty="0"/>
            <a:t>The Digitization of health records</a:t>
          </a:r>
          <a:r>
            <a:rPr lang="en-US" sz="1500" kern="1200" dirty="0"/>
            <a:t> since the 1990s- EHRs, imaging, and genomic data) provided big data</a:t>
          </a:r>
        </a:p>
      </dsp:txBody>
      <dsp:txXfrm>
        <a:off x="3636262" y="3167241"/>
        <a:ext cx="3314911" cy="2111494"/>
      </dsp:txXfrm>
    </dsp:sp>
    <dsp:sp modelId="{4A1A9E0F-0BC8-2A42-B484-E6192872565D}">
      <dsp:nvSpPr>
        <dsp:cNvPr id="0" name=""/>
        <dsp:cNvSpPr/>
      </dsp:nvSpPr>
      <dsp:spPr>
        <a:xfrm>
          <a:off x="5029780" y="2375431"/>
          <a:ext cx="527873" cy="52787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1B4CAB-1405-1042-B522-686CB432A259}">
      <dsp:nvSpPr>
        <dsp:cNvPr id="0" name=""/>
        <dsp:cNvSpPr/>
      </dsp:nvSpPr>
      <dsp:spPr>
        <a:xfrm>
          <a:off x="7116918" y="0"/>
          <a:ext cx="3314911" cy="21114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US" sz="1900" kern="1200" dirty="0"/>
            <a:t>2000-present-  technological advancements in AI in medicine driven by machine learning, natural language processing, computer vision, and chip technology</a:t>
          </a:r>
        </a:p>
      </dsp:txBody>
      <dsp:txXfrm>
        <a:off x="7116918" y="0"/>
        <a:ext cx="3314911" cy="2111494"/>
      </dsp:txXfrm>
    </dsp:sp>
    <dsp:sp modelId="{416710FE-9193-7A4F-9920-BD36C43C4CF8}">
      <dsp:nvSpPr>
        <dsp:cNvPr id="0" name=""/>
        <dsp:cNvSpPr/>
      </dsp:nvSpPr>
      <dsp:spPr>
        <a:xfrm>
          <a:off x="8510437" y="2375431"/>
          <a:ext cx="527873" cy="52787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CCC45-CD34-457A-89FC-3355E36DB614}">
      <dsp:nvSpPr>
        <dsp:cNvPr id="0" name=""/>
        <dsp:cNvSpPr/>
      </dsp:nvSpPr>
      <dsp:spPr>
        <a:xfrm>
          <a:off x="-34563" y="66001"/>
          <a:ext cx="10981377" cy="12750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E147E4-CB52-4312-A63B-F483B01A70F1}">
      <dsp:nvSpPr>
        <dsp:cNvPr id="0" name=""/>
        <dsp:cNvSpPr/>
      </dsp:nvSpPr>
      <dsp:spPr>
        <a:xfrm>
          <a:off x="351135" y="352884"/>
          <a:ext cx="701269" cy="7012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5241F3-31CA-4F04-B930-598466B35540}">
      <dsp:nvSpPr>
        <dsp:cNvPr id="0" name=""/>
        <dsp:cNvSpPr/>
      </dsp:nvSpPr>
      <dsp:spPr>
        <a:xfrm>
          <a:off x="1366096" y="7158"/>
          <a:ext cx="9649843" cy="1392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941" tIns="134941" rIns="134941" bIns="134941" numCol="1" spcCol="1270" anchor="ctr" anchorCtr="0">
          <a:noAutofit/>
        </a:bodyPr>
        <a:lstStyle/>
        <a:p>
          <a:pPr marL="0" lvl="0" indent="0" algn="l" defTabSz="889000">
            <a:lnSpc>
              <a:spcPct val="100000"/>
            </a:lnSpc>
            <a:spcBef>
              <a:spcPct val="0"/>
            </a:spcBef>
            <a:spcAft>
              <a:spcPct val="35000"/>
            </a:spcAft>
            <a:buNone/>
          </a:pPr>
          <a:r>
            <a:rPr lang="en-US" sz="2000" b="1" i="1" kern="1200" dirty="0"/>
            <a:t>Data</a:t>
          </a:r>
          <a:r>
            <a:rPr lang="en-US" sz="2000" b="0" i="0" kern="1200" dirty="0"/>
            <a:t> can affect the system's quality and biases. Structured (spreadsheets) or unstructured (free text), raw or cleaned. Big data, ranging from gigabytes to zettabytes, powers deep learning through its volume, velocity, and variety.</a:t>
          </a:r>
        </a:p>
      </dsp:txBody>
      <dsp:txXfrm>
        <a:off x="1366096" y="7158"/>
        <a:ext cx="9649843" cy="1392721"/>
      </dsp:txXfrm>
    </dsp:sp>
    <dsp:sp modelId="{4D99F3CA-69B4-48AD-B265-C7ACBF0B90B1}">
      <dsp:nvSpPr>
        <dsp:cNvPr id="0" name=""/>
        <dsp:cNvSpPr/>
      </dsp:nvSpPr>
      <dsp:spPr>
        <a:xfrm>
          <a:off x="-34563" y="1718639"/>
          <a:ext cx="10981377" cy="12750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2A1F63-9042-47BD-8215-E9FEEA1043E3}">
      <dsp:nvSpPr>
        <dsp:cNvPr id="0" name=""/>
        <dsp:cNvSpPr/>
      </dsp:nvSpPr>
      <dsp:spPr>
        <a:xfrm>
          <a:off x="351135" y="2005522"/>
          <a:ext cx="701269" cy="7012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F9CBC2-E992-42D9-A839-D5004591E0BD}">
      <dsp:nvSpPr>
        <dsp:cNvPr id="0" name=""/>
        <dsp:cNvSpPr/>
      </dsp:nvSpPr>
      <dsp:spPr>
        <a:xfrm>
          <a:off x="1438103" y="1718639"/>
          <a:ext cx="9505829" cy="1275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941" tIns="134941" rIns="134941" bIns="134941" numCol="1" spcCol="1270" anchor="ctr" anchorCtr="0">
          <a:noAutofit/>
        </a:bodyPr>
        <a:lstStyle/>
        <a:p>
          <a:pPr marL="0" lvl="0" indent="0" algn="l" defTabSz="889000">
            <a:lnSpc>
              <a:spcPct val="100000"/>
            </a:lnSpc>
            <a:spcBef>
              <a:spcPct val="0"/>
            </a:spcBef>
            <a:spcAft>
              <a:spcPct val="35000"/>
            </a:spcAft>
            <a:buNone/>
          </a:pPr>
          <a:r>
            <a:rPr lang="en-US" sz="2000" b="1" i="1" kern="1200" dirty="0"/>
            <a:t>Algorithms </a:t>
          </a:r>
          <a:r>
            <a:rPr lang="en-US" sz="2000" kern="1200" dirty="0"/>
            <a:t>should be deterministic, feasible, and terminating. Enable computer vision and data processing. Operate through linear regression, decision trees, neural networks, etc. Supervised, unsupervised, and reinforcement learning</a:t>
          </a:r>
        </a:p>
      </dsp:txBody>
      <dsp:txXfrm>
        <a:off x="1438103" y="1718639"/>
        <a:ext cx="9505829" cy="1275036"/>
      </dsp:txXfrm>
    </dsp:sp>
    <dsp:sp modelId="{209DF537-E759-480E-BFFC-E7617673FD5B}">
      <dsp:nvSpPr>
        <dsp:cNvPr id="0" name=""/>
        <dsp:cNvSpPr/>
      </dsp:nvSpPr>
      <dsp:spPr>
        <a:xfrm>
          <a:off x="-34563" y="3312434"/>
          <a:ext cx="10981377" cy="12750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87143B-0CB1-4870-A537-FB4B0400775D}">
      <dsp:nvSpPr>
        <dsp:cNvPr id="0" name=""/>
        <dsp:cNvSpPr/>
      </dsp:nvSpPr>
      <dsp:spPr>
        <a:xfrm>
          <a:off x="351135" y="3599318"/>
          <a:ext cx="701269" cy="7012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98D7A6-E925-4CEA-8D4B-E67739989989}">
      <dsp:nvSpPr>
        <dsp:cNvPr id="0" name=""/>
        <dsp:cNvSpPr/>
      </dsp:nvSpPr>
      <dsp:spPr>
        <a:xfrm>
          <a:off x="1438103" y="3312434"/>
          <a:ext cx="9505829" cy="1275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941" tIns="134941" rIns="134941" bIns="134941" numCol="1" spcCol="1270" anchor="ctr" anchorCtr="0">
          <a:noAutofit/>
        </a:bodyPr>
        <a:lstStyle/>
        <a:p>
          <a:pPr marL="0" lvl="0" indent="0" algn="l" defTabSz="889000">
            <a:lnSpc>
              <a:spcPct val="100000"/>
            </a:lnSpc>
            <a:spcBef>
              <a:spcPct val="0"/>
            </a:spcBef>
            <a:spcAft>
              <a:spcPct val="35000"/>
            </a:spcAft>
            <a:buNone/>
          </a:pPr>
          <a:r>
            <a:rPr lang="en-US" sz="2000" b="1" i="1" kern="1200" dirty="0"/>
            <a:t>Computing power </a:t>
          </a:r>
          <a:r>
            <a:rPr lang="en-US" sz="2000" kern="1200" dirty="0"/>
            <a:t>drives AI, with algorithms and data as foundations. AI's demands, especially in deep learning, require robust hardware.</a:t>
          </a:r>
        </a:p>
      </dsp:txBody>
      <dsp:txXfrm>
        <a:off x="1438103" y="3312434"/>
        <a:ext cx="9505829" cy="12750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50692-8779-4728-996C-CF4B61AB3F87}">
      <dsp:nvSpPr>
        <dsp:cNvPr id="0" name=""/>
        <dsp:cNvSpPr/>
      </dsp:nvSpPr>
      <dsp:spPr>
        <a:xfrm>
          <a:off x="0" y="0"/>
          <a:ext cx="11196731" cy="14832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92AD2E-BC6C-4F18-9EDF-6A0C0668468C}">
      <dsp:nvSpPr>
        <dsp:cNvPr id="0" name=""/>
        <dsp:cNvSpPr/>
      </dsp:nvSpPr>
      <dsp:spPr>
        <a:xfrm>
          <a:off x="448685" y="334366"/>
          <a:ext cx="815791" cy="8157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2D715B-0B36-414E-9150-CDF05CC2A5CB}">
      <dsp:nvSpPr>
        <dsp:cNvPr id="0" name=""/>
        <dsp:cNvSpPr/>
      </dsp:nvSpPr>
      <dsp:spPr>
        <a:xfrm>
          <a:off x="1713161" y="633"/>
          <a:ext cx="9483569" cy="1483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978" tIns="156978" rIns="156978" bIns="156978" numCol="1" spcCol="1270" anchor="ctr" anchorCtr="0">
          <a:noAutofit/>
        </a:bodyPr>
        <a:lstStyle/>
        <a:p>
          <a:pPr marL="0" lvl="0" indent="0" algn="l" defTabSz="889000">
            <a:lnSpc>
              <a:spcPct val="90000"/>
            </a:lnSpc>
            <a:spcBef>
              <a:spcPct val="0"/>
            </a:spcBef>
            <a:spcAft>
              <a:spcPct val="35000"/>
            </a:spcAft>
            <a:buNone/>
          </a:pPr>
          <a:r>
            <a:rPr lang="en-US" sz="2000" b="1" i="1" kern="1200" dirty="0"/>
            <a:t>Supervised learning- </a:t>
          </a:r>
          <a:r>
            <a:rPr lang="en-US" sz="2000" kern="1200" dirty="0"/>
            <a:t>labeled datasets to map inputs to outputs. Enables predictions on unseen data. Classification and Regression. Uses linear regression, decision trees, and neural networks. Applications include image and speech recognition, medical diagnosis, email filtering, and more. </a:t>
          </a:r>
        </a:p>
      </dsp:txBody>
      <dsp:txXfrm>
        <a:off x="1713161" y="633"/>
        <a:ext cx="9483569" cy="1483256"/>
      </dsp:txXfrm>
    </dsp:sp>
    <dsp:sp modelId="{F8B654F5-724F-4592-AC14-6A8720BFD31A}">
      <dsp:nvSpPr>
        <dsp:cNvPr id="0" name=""/>
        <dsp:cNvSpPr/>
      </dsp:nvSpPr>
      <dsp:spPr>
        <a:xfrm>
          <a:off x="0" y="1854705"/>
          <a:ext cx="11196731" cy="14832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947642-15ED-4259-9673-73FA0CA5F51B}">
      <dsp:nvSpPr>
        <dsp:cNvPr id="0" name=""/>
        <dsp:cNvSpPr/>
      </dsp:nvSpPr>
      <dsp:spPr>
        <a:xfrm>
          <a:off x="448685" y="2188437"/>
          <a:ext cx="815791" cy="8157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113D1E-2771-4DDC-94BF-70F9CCB1B9C1}">
      <dsp:nvSpPr>
        <dsp:cNvPr id="0" name=""/>
        <dsp:cNvSpPr/>
      </dsp:nvSpPr>
      <dsp:spPr>
        <a:xfrm>
          <a:off x="1713161" y="1854705"/>
          <a:ext cx="9483569" cy="1483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978" tIns="156978" rIns="156978" bIns="156978" numCol="1" spcCol="1270" anchor="ctr" anchorCtr="0">
          <a:noAutofit/>
        </a:bodyPr>
        <a:lstStyle/>
        <a:p>
          <a:pPr marL="0" lvl="0" indent="0" algn="l" defTabSz="889000">
            <a:lnSpc>
              <a:spcPct val="90000"/>
            </a:lnSpc>
            <a:spcBef>
              <a:spcPct val="0"/>
            </a:spcBef>
            <a:spcAft>
              <a:spcPct val="35000"/>
            </a:spcAft>
            <a:buNone/>
          </a:pPr>
          <a:r>
            <a:rPr lang="en-US" sz="2000" b="1" i="1" kern="1200" dirty="0"/>
            <a:t>Unsupervised learning-</a:t>
          </a:r>
          <a:r>
            <a:rPr lang="en-US" sz="2000" b="1" kern="1200" dirty="0"/>
            <a:t> </a:t>
          </a:r>
          <a:r>
            <a:rPr lang="en-US" sz="2000" kern="1200" dirty="0"/>
            <a:t>unlabeled data.  Identifies patterns and structures. Used for clustering and dimensionality reduction. Common algorithms: K-means clustering, hierarchical clustering, and principal component analysis (PCA). Applications: customer segmentation, anomaly detection, and data visualization. </a:t>
          </a:r>
        </a:p>
      </dsp:txBody>
      <dsp:txXfrm>
        <a:off x="1713161" y="1854705"/>
        <a:ext cx="9483569" cy="1483256"/>
      </dsp:txXfrm>
    </dsp:sp>
    <dsp:sp modelId="{4427B7EA-7EDE-4AFA-A8BD-0D81382B68E1}">
      <dsp:nvSpPr>
        <dsp:cNvPr id="0" name=""/>
        <dsp:cNvSpPr/>
      </dsp:nvSpPr>
      <dsp:spPr>
        <a:xfrm>
          <a:off x="0" y="3708776"/>
          <a:ext cx="11196731" cy="14832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5AFDF5-6AFB-4FFA-B446-C745A4DB3759}">
      <dsp:nvSpPr>
        <dsp:cNvPr id="0" name=""/>
        <dsp:cNvSpPr/>
      </dsp:nvSpPr>
      <dsp:spPr>
        <a:xfrm>
          <a:off x="448685" y="4042509"/>
          <a:ext cx="815791" cy="8157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F672A2-ACAA-49ED-A5D7-7E204AA569FB}">
      <dsp:nvSpPr>
        <dsp:cNvPr id="0" name=""/>
        <dsp:cNvSpPr/>
      </dsp:nvSpPr>
      <dsp:spPr>
        <a:xfrm>
          <a:off x="1713161" y="3708776"/>
          <a:ext cx="9483569" cy="1483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978" tIns="156978" rIns="156978" bIns="156978" numCol="1" spcCol="1270" anchor="ctr" anchorCtr="0">
          <a:noAutofit/>
        </a:bodyPr>
        <a:lstStyle/>
        <a:p>
          <a:pPr marL="0" lvl="0" indent="0" algn="l" defTabSz="889000">
            <a:lnSpc>
              <a:spcPct val="90000"/>
            </a:lnSpc>
            <a:spcBef>
              <a:spcPct val="0"/>
            </a:spcBef>
            <a:spcAft>
              <a:spcPct val="35000"/>
            </a:spcAft>
            <a:buNone/>
          </a:pPr>
          <a:r>
            <a:rPr lang="en-US" sz="2000" b="1" i="1" kern="1200" dirty="0"/>
            <a:t>Reinforcement learning (RL)- </a:t>
          </a:r>
          <a:r>
            <a:rPr lang="en-US" sz="2000" kern="1200" dirty="0"/>
            <a:t>an agent learns by interacting with an environment to maximize cumulative rewards. Key components: agent, environment, states, actions, policies, rewards, and value functions. Learns from the consequences of actions. Applications in robotics, gaming, recommendation systems, and UAVs</a:t>
          </a:r>
        </a:p>
      </dsp:txBody>
      <dsp:txXfrm>
        <a:off x="1713161" y="3708776"/>
        <a:ext cx="9483569" cy="14832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E20B7-8FC1-446E-A668-3747542ABC2C}">
      <dsp:nvSpPr>
        <dsp:cNvPr id="0" name=""/>
        <dsp:cNvSpPr/>
      </dsp:nvSpPr>
      <dsp:spPr>
        <a:xfrm>
          <a:off x="0" y="2491"/>
          <a:ext cx="11498093" cy="11296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B21C14-DE6E-4645-8A66-C2893C4A5B3F}">
      <dsp:nvSpPr>
        <dsp:cNvPr id="0" name=""/>
        <dsp:cNvSpPr/>
      </dsp:nvSpPr>
      <dsp:spPr>
        <a:xfrm>
          <a:off x="341714" y="256659"/>
          <a:ext cx="621907" cy="6212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EBE4B6-283C-4B40-80E2-B37696F80CDF}">
      <dsp:nvSpPr>
        <dsp:cNvPr id="0" name=""/>
        <dsp:cNvSpPr/>
      </dsp:nvSpPr>
      <dsp:spPr>
        <a:xfrm>
          <a:off x="1305337" y="2491"/>
          <a:ext cx="10172653" cy="1164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89" tIns="123289" rIns="123289" bIns="123289" numCol="1" spcCol="1270" anchor="ctr" anchorCtr="0">
          <a:noAutofit/>
        </a:bodyPr>
        <a:lstStyle/>
        <a:p>
          <a:pPr marL="0" lvl="0" indent="0" algn="l" defTabSz="889000">
            <a:lnSpc>
              <a:spcPct val="100000"/>
            </a:lnSpc>
            <a:spcBef>
              <a:spcPct val="0"/>
            </a:spcBef>
            <a:spcAft>
              <a:spcPct val="35000"/>
            </a:spcAft>
            <a:buNone/>
          </a:pPr>
          <a:r>
            <a:rPr lang="en-US" sz="2000" b="1" i="1" kern="1200" dirty="0"/>
            <a:t>Deep learning </a:t>
          </a:r>
          <a:r>
            <a:rPr lang="en-US" sz="2000" kern="1200" dirty="0"/>
            <a:t>subset of machine learning uses multiple layers of artificial neural networks (ANNs), hence the term "deep", to analyze and learn from large amounts of data, such as large language models (LLMs). </a:t>
          </a:r>
        </a:p>
      </dsp:txBody>
      <dsp:txXfrm>
        <a:off x="1305337" y="2491"/>
        <a:ext cx="10172653" cy="1164937"/>
      </dsp:txXfrm>
    </dsp:sp>
    <dsp:sp modelId="{7E1376B7-3F4F-4C43-9A06-2A01B8D0640B}">
      <dsp:nvSpPr>
        <dsp:cNvPr id="0" name=""/>
        <dsp:cNvSpPr/>
      </dsp:nvSpPr>
      <dsp:spPr>
        <a:xfrm>
          <a:off x="0" y="1458662"/>
          <a:ext cx="11498093" cy="11296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DF21F4-4A5C-458E-8215-5CEC9FE89C4A}">
      <dsp:nvSpPr>
        <dsp:cNvPr id="0" name=""/>
        <dsp:cNvSpPr/>
      </dsp:nvSpPr>
      <dsp:spPr>
        <a:xfrm>
          <a:off x="341714" y="1712830"/>
          <a:ext cx="621907" cy="6212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14893A-7DC4-41B9-A1EF-4DCF6DDBE5D8}">
      <dsp:nvSpPr>
        <dsp:cNvPr id="0" name=""/>
        <dsp:cNvSpPr/>
      </dsp:nvSpPr>
      <dsp:spPr>
        <a:xfrm>
          <a:off x="1305337" y="1458662"/>
          <a:ext cx="10172653" cy="1164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89" tIns="123289" rIns="123289" bIns="123289" numCol="1" spcCol="1270" anchor="ctr" anchorCtr="0">
          <a:noAutofit/>
        </a:bodyPr>
        <a:lstStyle/>
        <a:p>
          <a:pPr marL="0" lvl="0" indent="0" algn="l" defTabSz="889000">
            <a:lnSpc>
              <a:spcPct val="100000"/>
            </a:lnSpc>
            <a:spcBef>
              <a:spcPct val="0"/>
            </a:spcBef>
            <a:spcAft>
              <a:spcPct val="35000"/>
            </a:spcAft>
            <a:buNone/>
          </a:pPr>
          <a:r>
            <a:rPr lang="en-US" sz="2000" b="1" i="1" kern="1200" dirty="0"/>
            <a:t>Artificial neural networks</a:t>
          </a:r>
          <a:r>
            <a:rPr lang="en-US" sz="2000" kern="1200" dirty="0"/>
            <a:t>, inspired by the human brain, used in various applications, including image analysis (e.g., X-rays, MRIs, CT scans), image and speech recognition, natural language processing, synthetic biology, drug discovery, and autonomous systems. </a:t>
          </a:r>
        </a:p>
      </dsp:txBody>
      <dsp:txXfrm>
        <a:off x="1305337" y="1458662"/>
        <a:ext cx="10172653" cy="1164937"/>
      </dsp:txXfrm>
    </dsp:sp>
    <dsp:sp modelId="{0B5F7EC2-FF6F-46DA-9665-AEA403DA05CC}">
      <dsp:nvSpPr>
        <dsp:cNvPr id="0" name=""/>
        <dsp:cNvSpPr/>
      </dsp:nvSpPr>
      <dsp:spPr>
        <a:xfrm>
          <a:off x="0" y="2914834"/>
          <a:ext cx="11498093" cy="11296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89CF80-A2ED-4E6A-8A2E-92CEE6E27E28}">
      <dsp:nvSpPr>
        <dsp:cNvPr id="0" name=""/>
        <dsp:cNvSpPr/>
      </dsp:nvSpPr>
      <dsp:spPr>
        <a:xfrm>
          <a:off x="341714" y="3169002"/>
          <a:ext cx="621907" cy="6212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24044-3016-4EBC-91D9-4932FD1C4EAE}">
      <dsp:nvSpPr>
        <dsp:cNvPr id="0" name=""/>
        <dsp:cNvSpPr/>
      </dsp:nvSpPr>
      <dsp:spPr>
        <a:xfrm>
          <a:off x="1305337" y="2914834"/>
          <a:ext cx="10172653" cy="1164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89" tIns="123289" rIns="123289" bIns="123289" numCol="1" spcCol="1270" anchor="ctr" anchorCtr="0">
          <a:noAutofit/>
        </a:bodyPr>
        <a:lstStyle/>
        <a:p>
          <a:pPr marL="0" lvl="0" indent="0" algn="l" defTabSz="889000">
            <a:lnSpc>
              <a:spcPct val="100000"/>
            </a:lnSpc>
            <a:spcBef>
              <a:spcPct val="0"/>
            </a:spcBef>
            <a:spcAft>
              <a:spcPct val="35000"/>
            </a:spcAft>
            <a:buNone/>
          </a:pPr>
          <a:r>
            <a:rPr lang="en-US" sz="2000" kern="1200" dirty="0"/>
            <a:t>Types of neural networks, include </a:t>
          </a:r>
          <a:r>
            <a:rPr lang="en-US" sz="2000" i="1" kern="1200" dirty="0"/>
            <a:t>convolutional neural networks (</a:t>
          </a:r>
          <a:r>
            <a:rPr lang="en-US" sz="2000" b="1" i="1" kern="1200" dirty="0"/>
            <a:t>CNNs</a:t>
          </a:r>
          <a:r>
            <a:rPr lang="en-US" sz="2000" i="1" kern="1200" dirty="0"/>
            <a:t>)</a:t>
          </a:r>
          <a:r>
            <a:rPr lang="en-US" sz="2000" kern="1200" dirty="0"/>
            <a:t>, </a:t>
          </a:r>
          <a:r>
            <a:rPr lang="en-US" sz="2000" i="1" kern="1200" dirty="0"/>
            <a:t>recurrent neural networks (</a:t>
          </a:r>
          <a:r>
            <a:rPr lang="en-US" sz="2000" b="1" i="1" kern="1200" dirty="0"/>
            <a:t>RNNs</a:t>
          </a:r>
          <a:r>
            <a:rPr lang="en-US" sz="2000" i="1" kern="1200" dirty="0"/>
            <a:t>)</a:t>
          </a:r>
          <a:r>
            <a:rPr lang="en-US" sz="2000" kern="1200" dirty="0"/>
            <a:t>, </a:t>
          </a:r>
          <a:r>
            <a:rPr lang="en-US" sz="2000" i="1" kern="1200" dirty="0"/>
            <a:t>variational autoencoders (</a:t>
          </a:r>
          <a:r>
            <a:rPr lang="en-US" sz="2000" b="1" i="1" kern="1200" dirty="0"/>
            <a:t>VAEs</a:t>
          </a:r>
          <a:r>
            <a:rPr lang="en-US" sz="2000" i="1" kern="1200" dirty="0"/>
            <a:t>),</a:t>
          </a:r>
          <a:r>
            <a:rPr lang="en-US" sz="2000" kern="1200" dirty="0"/>
            <a:t> </a:t>
          </a:r>
          <a:r>
            <a:rPr lang="en-US" sz="2000" i="1" kern="1200" dirty="0"/>
            <a:t>generative adversarial networks (</a:t>
          </a:r>
          <a:r>
            <a:rPr lang="en-US" sz="2000" b="1" i="1" kern="1200" dirty="0"/>
            <a:t>GANs</a:t>
          </a:r>
          <a:r>
            <a:rPr lang="en-US" sz="2000" i="1" kern="1200" dirty="0"/>
            <a:t>)</a:t>
          </a:r>
          <a:r>
            <a:rPr lang="en-US" sz="2000" kern="1200" dirty="0"/>
            <a:t>, </a:t>
          </a:r>
          <a:r>
            <a:rPr lang="en-US" sz="2000" i="1" kern="1200" dirty="0"/>
            <a:t>transformer model, </a:t>
          </a:r>
          <a:r>
            <a:rPr lang="en-US" sz="2000" kern="1200" dirty="0"/>
            <a:t>and </a:t>
          </a:r>
          <a:r>
            <a:rPr lang="en-US" sz="2000" i="1" kern="1200" dirty="0"/>
            <a:t>feedforward neural networks</a:t>
          </a:r>
          <a:r>
            <a:rPr lang="en-US" sz="2000" kern="1200" dirty="0"/>
            <a:t>.  </a:t>
          </a:r>
        </a:p>
      </dsp:txBody>
      <dsp:txXfrm>
        <a:off x="1305337" y="2914834"/>
        <a:ext cx="10172653" cy="11649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FF64D-4DA6-41DF-A485-5BAC983C878D}">
      <dsp:nvSpPr>
        <dsp:cNvPr id="0" name=""/>
        <dsp:cNvSpPr/>
      </dsp:nvSpPr>
      <dsp:spPr>
        <a:xfrm>
          <a:off x="0" y="2793"/>
          <a:ext cx="11400817" cy="15653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FA67A2-73D5-40C7-B65D-6BB5F1FB400F}">
      <dsp:nvSpPr>
        <dsp:cNvPr id="0" name=""/>
        <dsp:cNvSpPr/>
      </dsp:nvSpPr>
      <dsp:spPr>
        <a:xfrm>
          <a:off x="473529" y="355004"/>
          <a:ext cx="861804" cy="8609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17DA5F-F7CF-466A-A28B-BB86E1796B68}">
      <dsp:nvSpPr>
        <dsp:cNvPr id="0" name=""/>
        <dsp:cNvSpPr/>
      </dsp:nvSpPr>
      <dsp:spPr>
        <a:xfrm>
          <a:off x="1808863" y="2793"/>
          <a:ext cx="5130367" cy="1566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32" tIns="165832" rIns="165832" bIns="165832" numCol="1" spcCol="1270" anchor="ctr" anchorCtr="0">
          <a:noAutofit/>
        </a:bodyPr>
        <a:lstStyle/>
        <a:p>
          <a:pPr marL="0" lvl="0" indent="0" algn="l" defTabSz="800100">
            <a:lnSpc>
              <a:spcPct val="100000"/>
            </a:lnSpc>
            <a:spcBef>
              <a:spcPct val="0"/>
            </a:spcBef>
            <a:spcAft>
              <a:spcPct val="35000"/>
            </a:spcAft>
            <a:buNone/>
          </a:pPr>
          <a:r>
            <a:rPr lang="en-US" sz="1800" b="1" i="1" kern="1200" dirty="0"/>
            <a:t>Natural language processing (NLP)</a:t>
          </a:r>
          <a:r>
            <a:rPr lang="en-US" sz="1800" kern="1200" dirty="0"/>
            <a:t> enables machines to understand, interpret, and generate human </a:t>
          </a:r>
          <a:r>
            <a:rPr lang="en-US" sz="2000" kern="1200" dirty="0"/>
            <a:t>language through text and speech: translation, speech recognition</a:t>
          </a:r>
          <a:r>
            <a:rPr lang="en-US" sz="1800" kern="1200" dirty="0"/>
            <a:t>, and language comprehension. </a:t>
          </a:r>
        </a:p>
      </dsp:txBody>
      <dsp:txXfrm>
        <a:off x="1808863" y="2793"/>
        <a:ext cx="5130367" cy="1566916"/>
      </dsp:txXfrm>
    </dsp:sp>
    <dsp:sp modelId="{C108563F-509C-4F5A-B9E0-A4D6D06B7E36}">
      <dsp:nvSpPr>
        <dsp:cNvPr id="0" name=""/>
        <dsp:cNvSpPr/>
      </dsp:nvSpPr>
      <dsp:spPr>
        <a:xfrm>
          <a:off x="6939230" y="2793"/>
          <a:ext cx="4294386" cy="1565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670" tIns="165670" rIns="165670" bIns="165670" numCol="1" spcCol="1270" anchor="ctr" anchorCtr="0">
          <a:noAutofit/>
        </a:bodyPr>
        <a:lstStyle/>
        <a:p>
          <a:pPr marL="0" lvl="0" indent="0" algn="l" defTabSz="711200">
            <a:lnSpc>
              <a:spcPct val="100000"/>
            </a:lnSpc>
            <a:spcBef>
              <a:spcPct val="0"/>
            </a:spcBef>
            <a:spcAft>
              <a:spcPct val="35000"/>
            </a:spcAft>
            <a:buNone/>
          </a:pPr>
          <a:r>
            <a:rPr lang="en-US" sz="1600" kern="1200" dirty="0"/>
            <a:t>Siri, Alexa, Google Translate, and sentiment analysis tools.</a:t>
          </a:r>
        </a:p>
      </dsp:txBody>
      <dsp:txXfrm>
        <a:off x="6939230" y="2793"/>
        <a:ext cx="4294386" cy="1565386"/>
      </dsp:txXfrm>
    </dsp:sp>
    <dsp:sp modelId="{20F46BB0-070C-46C0-BCCB-9A47327DC08C}">
      <dsp:nvSpPr>
        <dsp:cNvPr id="0" name=""/>
        <dsp:cNvSpPr/>
      </dsp:nvSpPr>
      <dsp:spPr>
        <a:xfrm>
          <a:off x="0" y="1908502"/>
          <a:ext cx="11400817" cy="15653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C7CC07-FB95-4081-93A6-1A017F5485C0}">
      <dsp:nvSpPr>
        <dsp:cNvPr id="0" name=""/>
        <dsp:cNvSpPr/>
      </dsp:nvSpPr>
      <dsp:spPr>
        <a:xfrm>
          <a:off x="473529" y="2260714"/>
          <a:ext cx="861804" cy="8609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155362-D9F0-4DD3-BA1A-EB50FEBAF7D5}">
      <dsp:nvSpPr>
        <dsp:cNvPr id="0" name=""/>
        <dsp:cNvSpPr/>
      </dsp:nvSpPr>
      <dsp:spPr>
        <a:xfrm>
          <a:off x="1808863" y="1908502"/>
          <a:ext cx="5130367" cy="1566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32" tIns="165832" rIns="165832" bIns="165832" numCol="1" spcCol="1270" anchor="ctr" anchorCtr="0">
          <a:noAutofit/>
        </a:bodyPr>
        <a:lstStyle/>
        <a:p>
          <a:pPr marL="0" lvl="0" indent="0" algn="l" defTabSz="844550">
            <a:lnSpc>
              <a:spcPct val="100000"/>
            </a:lnSpc>
            <a:spcBef>
              <a:spcPct val="0"/>
            </a:spcBef>
            <a:spcAft>
              <a:spcPct val="35000"/>
            </a:spcAft>
            <a:buNone/>
          </a:pPr>
          <a:r>
            <a:rPr lang="en-US" sz="1900" b="1" i="1" kern="1200" dirty="0"/>
            <a:t>Robotics</a:t>
          </a:r>
          <a:r>
            <a:rPr lang="en-US" sz="1900" kern="1200" dirty="0"/>
            <a:t> involves the use of machines to perform physical tasks traditionally carried out by humans, such as: </a:t>
          </a:r>
        </a:p>
      </dsp:txBody>
      <dsp:txXfrm>
        <a:off x="1808863" y="1908502"/>
        <a:ext cx="5130367" cy="1566916"/>
      </dsp:txXfrm>
    </dsp:sp>
    <dsp:sp modelId="{F67DA376-D6FD-444A-A55A-9FB4231B1EC8}">
      <dsp:nvSpPr>
        <dsp:cNvPr id="0" name=""/>
        <dsp:cNvSpPr/>
      </dsp:nvSpPr>
      <dsp:spPr>
        <a:xfrm>
          <a:off x="6939230" y="1908502"/>
          <a:ext cx="4294386" cy="1565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670" tIns="165670" rIns="165670" bIns="165670" numCol="1" spcCol="1270" anchor="ctr" anchorCtr="0">
          <a:noAutofit/>
        </a:bodyPr>
        <a:lstStyle/>
        <a:p>
          <a:pPr marL="0" lvl="0" indent="0" algn="l" defTabSz="711200">
            <a:lnSpc>
              <a:spcPct val="100000"/>
            </a:lnSpc>
            <a:spcBef>
              <a:spcPct val="0"/>
            </a:spcBef>
            <a:spcAft>
              <a:spcPct val="35000"/>
            </a:spcAft>
            <a:buNone/>
          </a:pPr>
          <a:r>
            <a:rPr lang="en-US" sz="1600" kern="1200" dirty="0"/>
            <a:t>Driving, assembly line work, surgery, and exploration in challenging environments like space or hazardous areas.</a:t>
          </a:r>
        </a:p>
      </dsp:txBody>
      <dsp:txXfrm>
        <a:off x="6939230" y="1908502"/>
        <a:ext cx="4294386" cy="1565386"/>
      </dsp:txXfrm>
    </dsp:sp>
    <dsp:sp modelId="{AFBD9FBA-8BCB-4D4A-9B11-DF7C276BCAA2}">
      <dsp:nvSpPr>
        <dsp:cNvPr id="0" name=""/>
        <dsp:cNvSpPr/>
      </dsp:nvSpPr>
      <dsp:spPr>
        <a:xfrm>
          <a:off x="0" y="3814212"/>
          <a:ext cx="11400817" cy="15653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14B3CF-9E2E-49C8-9E3C-05CA73F4B655}">
      <dsp:nvSpPr>
        <dsp:cNvPr id="0" name=""/>
        <dsp:cNvSpPr/>
      </dsp:nvSpPr>
      <dsp:spPr>
        <a:xfrm>
          <a:off x="473529" y="4166424"/>
          <a:ext cx="861804" cy="8609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4BEFE9-85CB-4383-AE2B-803034E8DE25}">
      <dsp:nvSpPr>
        <dsp:cNvPr id="0" name=""/>
        <dsp:cNvSpPr/>
      </dsp:nvSpPr>
      <dsp:spPr>
        <a:xfrm>
          <a:off x="1808863" y="3814212"/>
          <a:ext cx="5130367" cy="1566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832" tIns="165832" rIns="165832" bIns="165832" numCol="1" spcCol="1270" anchor="ctr" anchorCtr="0">
          <a:noAutofit/>
        </a:bodyPr>
        <a:lstStyle/>
        <a:p>
          <a:pPr marL="0" lvl="0" indent="0" algn="l" defTabSz="844550">
            <a:lnSpc>
              <a:spcPct val="100000"/>
            </a:lnSpc>
            <a:spcBef>
              <a:spcPct val="0"/>
            </a:spcBef>
            <a:spcAft>
              <a:spcPct val="35000"/>
            </a:spcAft>
            <a:buNone/>
          </a:pPr>
          <a:r>
            <a:rPr lang="en-US" sz="1900" b="1" i="1" kern="1200" dirty="0"/>
            <a:t>Expert systems</a:t>
          </a:r>
          <a:r>
            <a:rPr lang="en-US" sz="1900" kern="1200" dirty="0"/>
            <a:t> are designed to replicate the breadth and depth of human expertise by utilizing a knowledge base and decision-making skills. </a:t>
          </a:r>
        </a:p>
      </dsp:txBody>
      <dsp:txXfrm>
        <a:off x="1808863" y="3814212"/>
        <a:ext cx="5130367" cy="1566916"/>
      </dsp:txXfrm>
    </dsp:sp>
    <dsp:sp modelId="{06FF2B9E-4C83-41F7-9CE7-F27963FA8C8D}">
      <dsp:nvSpPr>
        <dsp:cNvPr id="0" name=""/>
        <dsp:cNvSpPr/>
      </dsp:nvSpPr>
      <dsp:spPr>
        <a:xfrm>
          <a:off x="6939230" y="3814212"/>
          <a:ext cx="4294386" cy="1565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670" tIns="165670" rIns="165670" bIns="165670" numCol="1" spcCol="1270" anchor="ctr" anchorCtr="0">
          <a:noAutofit/>
        </a:bodyPr>
        <a:lstStyle/>
        <a:p>
          <a:pPr marL="0" lvl="0" indent="0" algn="l" defTabSz="711200">
            <a:lnSpc>
              <a:spcPct val="100000"/>
            </a:lnSpc>
            <a:spcBef>
              <a:spcPct val="0"/>
            </a:spcBef>
            <a:spcAft>
              <a:spcPct val="35000"/>
            </a:spcAft>
            <a:buNone/>
          </a:pPr>
          <a:r>
            <a:rPr lang="en-US" sz="1600" kern="1200" dirty="0"/>
            <a:t>Medical diagnosis and treatment, medical education, loan and investment decisions, insurance underwriting, and decision support systems.</a:t>
          </a:r>
        </a:p>
      </dsp:txBody>
      <dsp:txXfrm>
        <a:off x="6939230" y="3814212"/>
        <a:ext cx="4294386" cy="15653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04614-E2C7-4048-B6FD-02AEB1A2EA2C}">
      <dsp:nvSpPr>
        <dsp:cNvPr id="0" name=""/>
        <dsp:cNvSpPr/>
      </dsp:nvSpPr>
      <dsp:spPr>
        <a:xfrm>
          <a:off x="0" y="0"/>
          <a:ext cx="10539285" cy="112351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1" kern="1200" dirty="0"/>
            <a:t>Recurrent Neural Networks (RNNs) </a:t>
          </a:r>
          <a:r>
            <a:rPr lang="en-US" sz="2000" kern="1200" dirty="0"/>
            <a:t>process sequential data. Make predictions on time series like disease progression, or readmission rates. Long Short-Term Memory Networks (LSTMs) capture long-term </a:t>
          </a:r>
        </a:p>
      </dsp:txBody>
      <dsp:txXfrm>
        <a:off x="2220208" y="0"/>
        <a:ext cx="8319076" cy="1123519"/>
      </dsp:txXfrm>
    </dsp:sp>
    <dsp:sp modelId="{5AE6D9C6-E20E-2D49-A5FC-E2991704F727}">
      <dsp:nvSpPr>
        <dsp:cNvPr id="0" name=""/>
        <dsp:cNvSpPr/>
      </dsp:nvSpPr>
      <dsp:spPr>
        <a:xfrm>
          <a:off x="112351" y="112351"/>
          <a:ext cx="2107857" cy="898815"/>
        </a:xfrm>
        <a:prstGeom prst="roundRect">
          <a:avLst>
            <a:gd name="adj" fmla="val 1000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47D491-A0E2-9647-9E3D-531D718BB290}">
      <dsp:nvSpPr>
        <dsp:cNvPr id="0" name=""/>
        <dsp:cNvSpPr/>
      </dsp:nvSpPr>
      <dsp:spPr>
        <a:xfrm>
          <a:off x="0" y="1269612"/>
          <a:ext cx="10539285" cy="112351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1" kern="1200" dirty="0"/>
            <a:t>Convolutional Neural Networks (CNNs</a:t>
          </a:r>
          <a:r>
            <a:rPr lang="en-US" sz="2000" kern="1200" dirty="0"/>
            <a:t>) structured data when spatial hierarchies are relevant. Extract hierarchical features for predictive modeling. Identifying complex relationships within data</a:t>
          </a:r>
        </a:p>
      </dsp:txBody>
      <dsp:txXfrm>
        <a:off x="2220208" y="1269612"/>
        <a:ext cx="8319076" cy="1123519"/>
      </dsp:txXfrm>
    </dsp:sp>
    <dsp:sp modelId="{F54E8C5F-38F2-CA47-9E46-9C8F8E96CDBD}">
      <dsp:nvSpPr>
        <dsp:cNvPr id="0" name=""/>
        <dsp:cNvSpPr/>
      </dsp:nvSpPr>
      <dsp:spPr>
        <a:xfrm>
          <a:off x="161791" y="1235870"/>
          <a:ext cx="2008977" cy="1191002"/>
        </a:xfrm>
        <a:prstGeom prst="roundRect">
          <a:avLst>
            <a:gd name="adj" fmla="val 1000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011A4D-655C-384F-A591-62C85B92DF88}">
      <dsp:nvSpPr>
        <dsp:cNvPr id="0" name=""/>
        <dsp:cNvSpPr/>
      </dsp:nvSpPr>
      <dsp:spPr>
        <a:xfrm>
          <a:off x="0" y="2539224"/>
          <a:ext cx="10539285" cy="112351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1" kern="1200" dirty="0"/>
            <a:t>Feedforward Neural Networks (FNNs) </a:t>
          </a:r>
          <a:r>
            <a:rPr lang="en-US" sz="2000" kern="1200" dirty="0"/>
            <a:t>are employed for straightforward prediction tasks with direct relationships between input features and outcomes. </a:t>
          </a:r>
        </a:p>
      </dsp:txBody>
      <dsp:txXfrm>
        <a:off x="2220208" y="2539224"/>
        <a:ext cx="8319076" cy="1123519"/>
      </dsp:txXfrm>
    </dsp:sp>
    <dsp:sp modelId="{55093592-7681-C241-9ED3-127F5C5C48AC}">
      <dsp:nvSpPr>
        <dsp:cNvPr id="0" name=""/>
        <dsp:cNvSpPr/>
      </dsp:nvSpPr>
      <dsp:spPr>
        <a:xfrm>
          <a:off x="112351" y="2651576"/>
          <a:ext cx="2107857" cy="898815"/>
        </a:xfrm>
        <a:prstGeom prst="roundRect">
          <a:avLst>
            <a:gd name="adj" fmla="val 1000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D227AC-CC4B-2849-8819-39B523D2D8DE}">
      <dsp:nvSpPr>
        <dsp:cNvPr id="0" name=""/>
        <dsp:cNvSpPr/>
      </dsp:nvSpPr>
      <dsp:spPr>
        <a:xfrm>
          <a:off x="0" y="3775095"/>
          <a:ext cx="10539285" cy="112351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1" kern="1200" dirty="0"/>
            <a:t>Transformer models </a:t>
          </a:r>
          <a:r>
            <a:rPr lang="en-US" sz="2000" kern="1200" dirty="0"/>
            <a:t>efficiently manage complex dependencies and large datasets. </a:t>
          </a:r>
        </a:p>
      </dsp:txBody>
      <dsp:txXfrm>
        <a:off x="2220208" y="3775095"/>
        <a:ext cx="8319076" cy="1123519"/>
      </dsp:txXfrm>
    </dsp:sp>
    <dsp:sp modelId="{AC759325-2806-314B-BD1F-214FF4FBEAAC}">
      <dsp:nvSpPr>
        <dsp:cNvPr id="0" name=""/>
        <dsp:cNvSpPr/>
      </dsp:nvSpPr>
      <dsp:spPr>
        <a:xfrm>
          <a:off x="111087" y="3760966"/>
          <a:ext cx="2107857" cy="898815"/>
        </a:xfrm>
        <a:prstGeom prst="roundRect">
          <a:avLst>
            <a:gd name="adj" fmla="val 1000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9DB670-8470-E94D-A405-DAFE7D933CA8}" type="datetimeFigureOut">
              <a:rPr lang="en-US" smtClean="0"/>
              <a:t>6/8/25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6D145E-A404-194F-A15D-7BC1295AB5BE}" type="slidenum">
              <a:rPr lang="en-US" smtClean="0"/>
              <a:t>‹#›</a:t>
            </a:fld>
            <a:endParaRPr lang="en-US"/>
          </a:p>
        </p:txBody>
      </p:sp>
    </p:spTree>
    <p:extLst>
      <p:ext uri="{BB962C8B-B14F-4D97-AF65-F5344CB8AC3E}">
        <p14:creationId xmlns:p14="http://schemas.microsoft.com/office/powerpoint/2010/main" val="201348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i.org/10.1038/s41568-018-0016-5"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doi.org/10.3389/fpubh.2023.1273253" TargetMode="External"/><Relationship Id="rId5" Type="http://schemas.openxmlformats.org/officeDocument/2006/relationships/hyperlink" Target="https://doi.org/10.1016/j.health.2023.100216" TargetMode="External"/><Relationship Id="rId4" Type="http://schemas.openxmlformats.org/officeDocument/2006/relationships/hyperlink" Target="https://doi.org/10.3390/bioengineering10121435"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06D145E-A404-194F-A15D-7BC1295AB5BE}" type="slidenum">
              <a:rPr lang="en-US" smtClean="0"/>
              <a:t>1</a:t>
            </a:fld>
            <a:endParaRPr lang="en-US"/>
          </a:p>
        </p:txBody>
      </p:sp>
      <p:sp>
        <p:nvSpPr>
          <p:cNvPr id="5" name="Slide Image Placeholder 1">
            <a:extLst>
              <a:ext uri="{FF2B5EF4-FFF2-40B4-BE49-F238E27FC236}">
                <a16:creationId xmlns:a16="http://schemas.microsoft.com/office/drawing/2014/main" id="{01B015FB-ED89-6B84-7895-19CB7775761E}"/>
              </a:ext>
            </a:extLst>
          </p:cNvPr>
          <p:cNvSpPr txBox="1">
            <a:spLocks noRot="1" noChangeAspect="1"/>
          </p:cNvSpPr>
          <p:nvPr/>
        </p:nvSpPr>
        <p:spPr>
          <a:xfrm>
            <a:off x="685800" y="1143000"/>
            <a:ext cx="5486400" cy="3086100"/>
          </a:xfrm>
          <a:prstGeom prst="rect">
            <a:avLst/>
          </a:prstGeom>
          <a:noFill/>
          <a:ln w="12700">
            <a:solidFill>
              <a:prstClr val="black"/>
            </a:solidFill>
          </a:ln>
        </p:spPr>
      </p:sp>
      <p:sp>
        <p:nvSpPr>
          <p:cNvPr id="8" name="Slide Image Placeholder 1">
            <a:extLst>
              <a:ext uri="{FF2B5EF4-FFF2-40B4-BE49-F238E27FC236}">
                <a16:creationId xmlns:a16="http://schemas.microsoft.com/office/drawing/2014/main" id="{F4409FFB-9995-E661-0BD7-B8F59FB3A52A}"/>
              </a:ext>
            </a:extLst>
          </p:cNvPr>
          <p:cNvSpPr txBox="1">
            <a:spLocks noGrp="1" noRot="1" noChangeAspect="1"/>
          </p:cNvSpPr>
          <p:nvPr>
            <p:ph type="body" idx="1"/>
          </p:nvPr>
        </p:nvSpPr>
        <p:spPr>
          <a:prstGeom prst="rect">
            <a:avLst/>
          </a:prstGeom>
          <a:noFill/>
          <a:ln w="12700">
            <a:solidFill>
              <a:prstClr val="black"/>
            </a:solidFill>
          </a:ln>
        </p:spPr>
        <p:txBody>
          <a:bodyPr vert="horz" lIns="91440" tIns="45720" rIns="91440" bIns="45720" rtlCol="0" anchor="ctr"/>
          <a:lstStyle/>
          <a:p>
            <a:endParaRPr lang="en-US" dirty="0"/>
          </a:p>
        </p:txBody>
      </p:sp>
      <p:sp>
        <p:nvSpPr>
          <p:cNvPr id="9" name="Slide Image Placeholder 1">
            <a:extLst>
              <a:ext uri="{FF2B5EF4-FFF2-40B4-BE49-F238E27FC236}">
                <a16:creationId xmlns:a16="http://schemas.microsoft.com/office/drawing/2014/main" id="{F95DB9B9-A661-DFC6-01BB-5E41B442CA8F}"/>
              </a:ext>
            </a:extLst>
          </p:cNvPr>
          <p:cNvSpPr txBox="1">
            <a:spLocks noRot="1" noChangeAspect="1"/>
          </p:cNvSpPr>
          <p:nvPr/>
        </p:nvSpPr>
        <p:spPr>
          <a:xfrm>
            <a:off x="685800" y="1314450"/>
            <a:ext cx="5486400" cy="3086100"/>
          </a:xfrm>
          <a:prstGeom prst="rect">
            <a:avLst/>
          </a:prstGeom>
          <a:noFill/>
          <a:ln w="12700">
            <a:solidFill>
              <a:prstClr val="black"/>
            </a:solidFill>
          </a:ln>
        </p:spPr>
      </p:sp>
    </p:spTree>
    <p:extLst>
      <p:ext uri="{BB962C8B-B14F-4D97-AF65-F5344CB8AC3E}">
        <p14:creationId xmlns:p14="http://schemas.microsoft.com/office/powerpoint/2010/main" val="3088823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Supervised learning </a:t>
            </a:r>
            <a:r>
              <a:rPr lang="en-US" dirty="0"/>
              <a:t>trains models on labeled datasets to map inputs to outputs, enabling predictions on unseen data. It includes classification and regression, using algorithms like linear regression, decision trees, and neural networks. Applications include image and speech recognition, medical diagnosis, email filtering, and more. </a:t>
            </a:r>
          </a:p>
          <a:p>
            <a:endParaRPr lang="en-US" dirty="0"/>
          </a:p>
          <a:p>
            <a:r>
              <a:rPr lang="en-US" i="1" dirty="0"/>
              <a:t>Unsupervised learning </a:t>
            </a:r>
            <a:r>
              <a:rPr lang="en-US" dirty="0"/>
              <a:t>trains models on unlabeled data, identifying patterns and structures. It is used for clustering similar data points and dimensionality reduction, preserving essential characteristics while reducing feature count. Common algorithms include K-means clustering, hierarchical clustering, and principal component analysis (PCA). Applications include customer segmentation, anomaly detection, and data visualization. </a:t>
            </a:r>
          </a:p>
          <a:p>
            <a:endParaRPr lang="en-US" dirty="0"/>
          </a:p>
          <a:p>
            <a:r>
              <a:rPr lang="en-US" dirty="0"/>
              <a:t>  Reinforcement learning (RL) is a machine learning approach where an agent learns to make decisions by interacting with an environment to maximize cumulative rewards. Key components include the agent, environment, states, actions, policies, rewards, and value functions. RL emphasizes learning from the consequences of actions, It has  applications in robotics, gaming, recommendation systems, and autonomous vehicles.</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10</a:t>
            </a:fld>
            <a:endParaRPr lang="en-US"/>
          </a:p>
        </p:txBody>
      </p:sp>
    </p:spTree>
    <p:extLst>
      <p:ext uri="{BB962C8B-B14F-4D97-AF65-F5344CB8AC3E}">
        <p14:creationId xmlns:p14="http://schemas.microsoft.com/office/powerpoint/2010/main" val="2992651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b="1" i="1" dirty="0">
                <a:solidFill>
                  <a:srgbClr val="0F4761"/>
                </a:solidFill>
                <a:effectLst/>
                <a:latin typeface="Lato-Regular"/>
                <a:ea typeface="Times New Roman" panose="02020603050405020304" pitchFamily="18" charset="0"/>
                <a:cs typeface="Times New Roman" panose="02020603050405020304" pitchFamily="18" charset="0"/>
              </a:rPr>
              <a:t>Machine learning</a:t>
            </a:r>
            <a:r>
              <a:rPr lang="en-US" sz="1200" b="1" i="1" kern="0" dirty="0">
                <a:effectLst/>
                <a:latin typeface="Lato-Regular"/>
                <a:ea typeface="Aptos" panose="020B0004020202020204" pitchFamily="34" charset="0"/>
                <a:cs typeface="Lato-Regular"/>
              </a:rPr>
              <a:t> </a:t>
            </a:r>
            <a:r>
              <a:rPr lang="en-US" sz="1200" kern="0" dirty="0">
                <a:effectLst/>
                <a:latin typeface="Lato-Regular"/>
                <a:ea typeface="Aptos" panose="020B0004020202020204" pitchFamily="34" charset="0"/>
                <a:cs typeface="Lato-Regular"/>
              </a:rPr>
              <a:t>is the capability of computers to learn and improve from experience without requiring additional programming. This process involves feeding computers data and algorithms, which are then trained through methods such as supervised, unsupervised, and reinforcement learning.</a:t>
            </a:r>
            <a:r>
              <a:rPr lang="en-US" sz="1200" dirty="0">
                <a:effectLst/>
              </a:rPr>
              <a:t> </a:t>
            </a:r>
            <a:endParaRPr lang="en-US" sz="1200" kern="0" dirty="0">
              <a:effectLst/>
              <a:latin typeface="Lato-Regular"/>
              <a:ea typeface="Aptos" panose="020B0004020202020204" pitchFamily="34" charset="0"/>
              <a:cs typeface="Lato-Regular"/>
            </a:endParaRPr>
          </a:p>
          <a:p>
            <a:endParaRPr lang="en-US" sz="1200" i="1" kern="0" dirty="0">
              <a:effectLst/>
              <a:latin typeface="Lato-Regular"/>
              <a:ea typeface="Aptos" panose="020B0004020202020204" pitchFamily="34" charset="0"/>
              <a:cs typeface="Lato-Regular"/>
            </a:endParaRPr>
          </a:p>
          <a:p>
            <a:r>
              <a:rPr lang="en-US" sz="1200" i="1" kern="0" dirty="0">
                <a:effectLst/>
                <a:latin typeface="Lato-Regular"/>
                <a:ea typeface="Aptos" panose="020B0004020202020204" pitchFamily="34" charset="0"/>
                <a:cs typeface="Lato-Regular"/>
              </a:rPr>
              <a:t>Deep learning </a:t>
            </a:r>
            <a:r>
              <a:rPr lang="en-US" sz="1200" kern="0" dirty="0">
                <a:effectLst/>
                <a:latin typeface="Lato-Regular"/>
                <a:ea typeface="Aptos" panose="020B0004020202020204" pitchFamily="34" charset="0"/>
                <a:cs typeface="Lato-Regular"/>
              </a:rPr>
              <a:t>is a subset of machine learning that uses multiple layers of artificial neural networks (ANNs), hence the term "deep", to analyze and learn from large amounts of data, such as large language models (LLMs).</a:t>
            </a:r>
            <a:r>
              <a:rPr lang="en-US" sz="1200" dirty="0">
                <a:effectLst/>
              </a:rPr>
              <a:t> </a:t>
            </a:r>
          </a:p>
          <a:p>
            <a:endParaRPr lang="en-US" sz="1200" dirty="0">
              <a:effectLst/>
            </a:endParaRPr>
          </a:p>
          <a:p>
            <a:r>
              <a:rPr lang="en-US" sz="1200" i="1" kern="0" dirty="0">
                <a:effectLst/>
                <a:latin typeface="Lato-Regular"/>
                <a:ea typeface="Aptos" panose="020B0004020202020204" pitchFamily="34" charset="0"/>
                <a:cs typeface="Lato-Regular"/>
              </a:rPr>
              <a:t>Artificial neural networks</a:t>
            </a:r>
            <a:r>
              <a:rPr lang="en-US" sz="1200" kern="0" dirty="0">
                <a:effectLst/>
                <a:latin typeface="Lato-Regular"/>
                <a:ea typeface="Aptos" panose="020B0004020202020204" pitchFamily="34" charset="0"/>
                <a:cs typeface="Lato-Regular"/>
              </a:rPr>
              <a:t>, inspired by the human brain, are used in various applications, including image analysis (e.g., X-rays, MRIs, CT scans), image and speech recognition, natural language processing, synthetic biology, drug discovery, and autonomous systems.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200" kern="0" dirty="0">
              <a:effectLst/>
              <a:latin typeface="Lato-Regular"/>
              <a:ea typeface="Aptos" panose="020B0004020202020204" pitchFamily="34" charset="0"/>
              <a:cs typeface="Lato-Regular"/>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kern="0" dirty="0">
                <a:effectLst/>
                <a:latin typeface="Lato-Regular"/>
                <a:ea typeface="Aptos" panose="020B0004020202020204" pitchFamily="34" charset="0"/>
                <a:cs typeface="Lato-Regular"/>
              </a:rPr>
              <a:t>There are several types of neural networks, including </a:t>
            </a:r>
            <a:r>
              <a:rPr lang="en-US" sz="1200" i="1" kern="0" dirty="0">
                <a:effectLst/>
                <a:latin typeface="Lato-Regular"/>
                <a:ea typeface="Aptos" panose="020B0004020202020204" pitchFamily="34" charset="0"/>
                <a:cs typeface="Lato-Regular"/>
              </a:rPr>
              <a:t>convolutional neural networks (CNNs)</a:t>
            </a:r>
            <a:r>
              <a:rPr lang="en-US" sz="1200" kern="0" dirty="0">
                <a:effectLst/>
                <a:latin typeface="Lato-Regular"/>
                <a:ea typeface="Aptos" panose="020B0004020202020204" pitchFamily="34" charset="0"/>
                <a:cs typeface="Lato-Regular"/>
              </a:rPr>
              <a:t>, </a:t>
            </a:r>
            <a:r>
              <a:rPr lang="en-US" sz="1200" i="1" kern="0" dirty="0">
                <a:effectLst/>
                <a:latin typeface="Lato-Regular"/>
                <a:ea typeface="Aptos" panose="020B0004020202020204" pitchFamily="34" charset="0"/>
                <a:cs typeface="Lato-Regular"/>
              </a:rPr>
              <a:t>recurrent neural networks (RNNs)</a:t>
            </a:r>
            <a:r>
              <a:rPr lang="en-US" sz="1200" kern="0" dirty="0">
                <a:effectLst/>
                <a:latin typeface="Lato-Regular"/>
                <a:ea typeface="Aptos" panose="020B0004020202020204" pitchFamily="34" charset="0"/>
                <a:cs typeface="Lato-Regular"/>
              </a:rPr>
              <a:t>, </a:t>
            </a:r>
            <a:r>
              <a:rPr lang="en-US" sz="1200" i="1" kern="0" dirty="0">
                <a:effectLst/>
                <a:latin typeface="Lato-Regular"/>
                <a:ea typeface="Aptos" panose="020B0004020202020204" pitchFamily="34" charset="0"/>
                <a:cs typeface="Lato-Regular"/>
              </a:rPr>
              <a:t>variational autoencoders (VAEs),</a:t>
            </a:r>
            <a:r>
              <a:rPr lang="en-US" sz="1200" kern="0" dirty="0">
                <a:latin typeface="Lato-Regular"/>
                <a:ea typeface="Aptos" panose="020B0004020202020204" pitchFamily="34" charset="0"/>
                <a:cs typeface="Lato-Regular"/>
              </a:rPr>
              <a:t> </a:t>
            </a:r>
            <a:r>
              <a:rPr lang="en-US" sz="1200" i="1" kern="0" dirty="0">
                <a:latin typeface="Lato-Regular"/>
                <a:ea typeface="Aptos" panose="020B0004020202020204" pitchFamily="34" charset="0"/>
                <a:cs typeface="Lato-Regular"/>
              </a:rPr>
              <a:t>generative adversarial networks (GANs)</a:t>
            </a:r>
            <a:r>
              <a:rPr lang="en-US" sz="1200" kern="0" dirty="0">
                <a:latin typeface="Lato-Regular"/>
                <a:ea typeface="Aptos" panose="020B0004020202020204" pitchFamily="34" charset="0"/>
                <a:cs typeface="Lato-Regular"/>
              </a:rPr>
              <a:t>,</a:t>
            </a:r>
            <a:r>
              <a:rPr lang="en-US" sz="1200" kern="0" dirty="0">
                <a:effectLst/>
                <a:latin typeface="Lato-Regular"/>
                <a:ea typeface="Aptos" panose="020B0004020202020204" pitchFamily="34" charset="0"/>
                <a:cs typeface="Lato-Regular"/>
              </a:rPr>
              <a:t> </a:t>
            </a:r>
            <a:r>
              <a:rPr lang="en-US" sz="1200" i="1" kern="0" dirty="0">
                <a:effectLst/>
                <a:latin typeface="Lato-Regular"/>
                <a:ea typeface="Aptos" panose="020B0004020202020204" pitchFamily="34" charset="0"/>
                <a:cs typeface="Lato-Regular"/>
              </a:rPr>
              <a:t>transformer model, </a:t>
            </a:r>
            <a:r>
              <a:rPr lang="en-US" sz="1200" kern="0" dirty="0">
                <a:effectLst/>
                <a:latin typeface="Lato-Regular"/>
                <a:ea typeface="Aptos" panose="020B0004020202020204" pitchFamily="34" charset="0"/>
                <a:cs typeface="Lato-Regular"/>
              </a:rPr>
              <a:t>and </a:t>
            </a:r>
            <a:r>
              <a:rPr lang="en-US" sz="1200" i="1" kern="0" dirty="0">
                <a:effectLst/>
                <a:latin typeface="Lato-Regular"/>
                <a:ea typeface="Aptos" panose="020B0004020202020204" pitchFamily="34" charset="0"/>
                <a:cs typeface="Lato-Regular"/>
              </a:rPr>
              <a:t>feedforward neural networks</a:t>
            </a:r>
            <a:r>
              <a:rPr lang="en-US" sz="1200" kern="0" dirty="0">
                <a:effectLst/>
                <a:latin typeface="Lato-Regular"/>
                <a:ea typeface="Aptos" panose="020B0004020202020204" pitchFamily="34" charset="0"/>
                <a:cs typeface="Lato-Regular"/>
              </a:rPr>
              <a:t>. </a:t>
            </a:r>
            <a:r>
              <a:rPr lang="en-US" sz="105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11</a:t>
            </a:fld>
            <a:endParaRPr lang="en-US"/>
          </a:p>
        </p:txBody>
      </p:sp>
    </p:spTree>
    <p:extLst>
      <p:ext uri="{BB962C8B-B14F-4D97-AF65-F5344CB8AC3E}">
        <p14:creationId xmlns:p14="http://schemas.microsoft.com/office/powerpoint/2010/main" val="187241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b="1" i="1" kern="100" dirty="0">
                <a:solidFill>
                  <a:srgbClr val="0F4761"/>
                </a:solidFill>
                <a:latin typeface="Lato-Regular"/>
                <a:ea typeface="Times New Roman" panose="02020603050405020304" pitchFamily="18" charset="0"/>
                <a:cs typeface="Times New Roman" panose="02020603050405020304" pitchFamily="18" charset="0"/>
              </a:rPr>
              <a:t>Natural language processing (NLP)</a:t>
            </a:r>
            <a:r>
              <a:rPr lang="en-US" sz="1200" kern="0" dirty="0">
                <a:latin typeface="Lato-Regular"/>
                <a:ea typeface="Aptos" panose="020B0004020202020204" pitchFamily="34" charset="0"/>
                <a:cs typeface="Lato-Regular"/>
              </a:rPr>
              <a:t> enables machines to understand, interpret, and generate human language through text and speech. This includes tasks such as translation, speech recognition, and language comprehension, while considering tone, nuance, context, and syntax. Typical applications of NLP include chatbots like Siri and Alexa, Google Translate, and sentiment analysis tools.</a:t>
            </a:r>
          </a:p>
          <a:p>
            <a:pPr marL="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200" kern="100" dirty="0">
              <a:latin typeface="Aptos" panose="020B0004020202020204" pitchFamily="34" charset="0"/>
              <a:ea typeface="Aptos" panose="020B0004020202020204" pitchFamily="34" charset="0"/>
              <a:cs typeface="Times New Roman" panose="02020603050405020304" pitchFamily="18" charset="0"/>
            </a:endParaRPr>
          </a:p>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b="1" i="1" kern="100" dirty="0">
                <a:solidFill>
                  <a:srgbClr val="0F4761"/>
                </a:solidFill>
                <a:effectLst/>
                <a:latin typeface="Lato-Regular"/>
                <a:ea typeface="Times New Roman" panose="02020603050405020304" pitchFamily="18" charset="0"/>
                <a:cs typeface="Times New Roman" panose="02020603050405020304" pitchFamily="18" charset="0"/>
              </a:rPr>
              <a:t>Robotics</a:t>
            </a:r>
            <a:r>
              <a:rPr lang="en-US" sz="1200" kern="100" dirty="0">
                <a:solidFill>
                  <a:srgbClr val="0F4761"/>
                </a:solidFill>
                <a:effectLst/>
                <a:latin typeface="Lato-Regular"/>
                <a:ea typeface="Times New Roman" panose="02020603050405020304" pitchFamily="18" charset="0"/>
                <a:cs typeface="Times New Roman" panose="02020603050405020304" pitchFamily="18" charset="0"/>
              </a:rPr>
              <a:t> </a:t>
            </a:r>
            <a:r>
              <a:rPr lang="en-US" sz="1200" kern="0" dirty="0">
                <a:effectLst/>
                <a:latin typeface="Lato-Regular"/>
                <a:ea typeface="Aptos" panose="020B0004020202020204" pitchFamily="34" charset="0"/>
                <a:cs typeface="Lato-Regular"/>
              </a:rPr>
              <a:t>involves the use of machines to perform physical tasks traditionally carried out by humans. This includes activities such as driving, assembly line work, surgery, and exploration in challenging environments like space or hazardous areas.</a:t>
            </a:r>
          </a:p>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b="1" i="1" kern="100" dirty="0">
                <a:solidFill>
                  <a:srgbClr val="0F4761"/>
                </a:solidFill>
                <a:effectLst/>
                <a:latin typeface="Lato-Regular"/>
                <a:ea typeface="Times New Roman" panose="02020603050405020304" pitchFamily="18" charset="0"/>
                <a:cs typeface="Times New Roman" panose="02020603050405020304" pitchFamily="18" charset="0"/>
              </a:rPr>
              <a:t>Expert systems</a:t>
            </a:r>
            <a:r>
              <a:rPr lang="en-US" sz="1200" kern="0" dirty="0">
                <a:effectLst/>
                <a:latin typeface="Lato-Regular"/>
                <a:ea typeface="Aptos" panose="020B0004020202020204" pitchFamily="34" charset="0"/>
                <a:cs typeface="Lato-Regular"/>
              </a:rPr>
              <a:t> are designed to replicate the breadth and depth of human expertise by utilizing a knowledge base and decision-making skills. Applications of expert systems can be found in medical diagnosis and treatment, medical education, loan and investment decisions, insurance underwriting, and decision support systems.</a:t>
            </a:r>
          </a:p>
        </p:txBody>
      </p:sp>
      <p:sp>
        <p:nvSpPr>
          <p:cNvPr id="4" name="Slide Number Placeholder 3"/>
          <p:cNvSpPr>
            <a:spLocks noGrp="1"/>
          </p:cNvSpPr>
          <p:nvPr>
            <p:ph type="sldNum" sz="quarter" idx="5"/>
          </p:nvPr>
        </p:nvSpPr>
        <p:spPr/>
        <p:txBody>
          <a:bodyPr/>
          <a:lstStyle/>
          <a:p>
            <a:fld id="{006D145E-A404-194F-A15D-7BC1295AB5BE}" type="slidenum">
              <a:rPr lang="en-US" smtClean="0"/>
              <a:t>12</a:t>
            </a:fld>
            <a:endParaRPr lang="en-US"/>
          </a:p>
        </p:txBody>
      </p:sp>
    </p:spTree>
    <p:extLst>
      <p:ext uri="{BB962C8B-B14F-4D97-AF65-F5344CB8AC3E}">
        <p14:creationId xmlns:p14="http://schemas.microsoft.com/office/powerpoint/2010/main" val="3396221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b="1" i="1" kern="100" dirty="0">
                <a:effectLst/>
                <a:ea typeface="Times New Roman" panose="02020603050405020304" pitchFamily="18" charset="0"/>
                <a:cs typeface="Times New Roman" panose="02020603050405020304" pitchFamily="18" charset="0"/>
              </a:rPr>
              <a:t>Computer vision</a:t>
            </a:r>
            <a:r>
              <a:rPr lang="en-US" sz="1200" b="1" kern="0" dirty="0">
                <a:effectLst/>
                <a:ea typeface="Aptos" panose="020B0004020202020204" pitchFamily="34" charset="0"/>
                <a:cs typeface="Lato-Regular"/>
              </a:rPr>
              <a:t> </a:t>
            </a:r>
            <a:r>
              <a:rPr lang="en-US" sz="1200" kern="0" dirty="0">
                <a:effectLst/>
                <a:ea typeface="Aptos" panose="020B0004020202020204" pitchFamily="34" charset="0"/>
                <a:cs typeface="Lato-Regular"/>
              </a:rPr>
              <a:t>enables computers to perceive their surroundings using technologies such as lidar, radar, sonar, and cameras. This capability encompasses image recognition tasks, including reading X-rays and pathology slides, as well as facial recognition for law enforcement, security, and surveillance applications.</a:t>
            </a:r>
          </a:p>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200" kern="0" dirty="0">
              <a:effectLst/>
              <a:ea typeface="Aptos" panose="020B0004020202020204" pitchFamily="34" charset="0"/>
              <a:cs typeface="Lato-Regular"/>
            </a:endParaRPr>
          </a:p>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kern="0" dirty="0">
                <a:effectLst/>
                <a:ea typeface="Aptos" panose="020B0004020202020204" pitchFamily="34" charset="0"/>
                <a:cs typeface="Lato-Regular"/>
              </a:rPr>
              <a:t> Computer vision is essential for the operation of driverless vehicles and autonomous drones, also known as unmanned aerial vehicles (UAVs). Computer vision is advancing rapidly in procedural medical technologies such as endoscopy (EGD, </a:t>
            </a:r>
            <a:r>
              <a:rPr lang="en-US" sz="1200" kern="0" dirty="0">
                <a:ea typeface="Aptos" panose="020B0004020202020204" pitchFamily="34" charset="0"/>
                <a:cs typeface="Lato-Regular"/>
              </a:rPr>
              <a:t>colonoscopy, </a:t>
            </a:r>
            <a:r>
              <a:rPr lang="en-US" sz="1200" kern="0" dirty="0">
                <a:effectLst/>
                <a:ea typeface="Aptos" panose="020B0004020202020204" pitchFamily="34" charset="0"/>
                <a:cs typeface="Lato-Regular"/>
              </a:rPr>
              <a:t>and bronchoscopy) and minimally invasive robotic surgery.</a:t>
            </a:r>
          </a:p>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200" kern="100" dirty="0">
              <a:effectLst/>
              <a:ea typeface="Aptos" panose="020B0004020202020204" pitchFamily="34" charset="0"/>
              <a:cs typeface="Times New Roman" panose="02020603050405020304" pitchFamily="18" charset="0"/>
            </a:endParaRPr>
          </a:p>
          <a:p>
            <a:pPr marL="0" indent="0">
              <a:buNone/>
            </a:pPr>
            <a:r>
              <a:rPr lang="en-US" sz="1200" b="1" i="1" dirty="0"/>
              <a:t>Optical Character Recognition (OCR) </a:t>
            </a:r>
            <a:r>
              <a:rPr lang="en-US" sz="1200" dirty="0"/>
              <a:t>uses ML and DL technologies like CNNs, RNNs, and transformers to digitize texts, crucially aiding medical fields in record digitization, data entry automation, prescription management,  billing, research, and accessibility enhancement</a:t>
            </a:r>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13</a:t>
            </a:fld>
            <a:endParaRPr lang="en-US"/>
          </a:p>
        </p:txBody>
      </p:sp>
    </p:spTree>
    <p:extLst>
      <p:ext uri="{BB962C8B-B14F-4D97-AF65-F5344CB8AC3E}">
        <p14:creationId xmlns:p14="http://schemas.microsoft.com/office/powerpoint/2010/main" val="2705691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 Feedforward Neural Network (FNN) </a:t>
            </a:r>
            <a:r>
              <a:rPr lang="en-US" dirty="0"/>
              <a:t>is a basic type of neural network. It processes data in one direction from input through any hidden nodes (if present) to output nodes, using backpropagation to adjust weights and minimize prediction errors.</a:t>
            </a:r>
          </a:p>
          <a:p>
            <a:endParaRPr lang="en-US" dirty="0"/>
          </a:p>
          <a:p>
            <a:r>
              <a:rPr lang="en-US" b="1" i="1" dirty="0"/>
              <a:t> A Convolutional Neural Network (CNN) </a:t>
            </a:r>
            <a:r>
              <a:rPr lang="en-US" dirty="0"/>
              <a:t>is designed to analyze structured grid data, particularly images. It excels in tasks like image recognition, classification, and segmentation by learning spatial features. CNNs use convolutional layers with filters to create feature maps, apply activation functions for non-linearity, utilize pooling layers to reduce dimensions, and employ fully connected layers for high-level reasoning and predictions. Training is typically done through backpropagation to optimize the network's performance.</a:t>
            </a:r>
          </a:p>
          <a:p>
            <a:endParaRPr lang="en-US" b="1" i="1" dirty="0"/>
          </a:p>
          <a:p>
            <a:r>
              <a:rPr lang="en-US" b="1" i="1" dirty="0"/>
              <a:t>Recurrent Neural Networks (RNNs) </a:t>
            </a:r>
            <a:r>
              <a:rPr lang="en-US" dirty="0"/>
              <a:t>are designed for processing sequential data and maintaining a memory of past inputs. This enables them to consider the order of data, making them well-suited for applications such as time series analysis, natural language processing, and speech recognition. RNNs update their hidden state at each time step to capture sequence information, and weight sharing across time steps helps with generalization. Training typically involves Backpropagation Through Time (BPTT) to manage temporal dependencies. Variants like Long Short-Term Memory (LSTM) networks and Gated Recurrent Units (GRUs) address the vanishing gradient problem, with LSTMs using gates for long-term information retention and GRUs providing computational efficiency. In medicine, RNNs are used to predict patient outcomes and analyze medical time series data.</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14</a:t>
            </a:fld>
            <a:endParaRPr lang="en-US"/>
          </a:p>
        </p:txBody>
      </p:sp>
    </p:spTree>
    <p:extLst>
      <p:ext uri="{BB962C8B-B14F-4D97-AF65-F5344CB8AC3E}">
        <p14:creationId xmlns:p14="http://schemas.microsoft.com/office/powerpoint/2010/main" val="3251062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800"/>
              </a:spcBef>
              <a:spcAft>
                <a:spcPts val="400"/>
              </a:spcAft>
              <a:buNone/>
            </a:pPr>
            <a:r>
              <a:rPr lang="en-US" sz="1200" b="1" i="1" kern="0" dirty="0">
                <a:effectLst/>
                <a:ea typeface="Aptos" panose="020B0004020202020204" pitchFamily="34" charset="0"/>
                <a:cs typeface="Lato-Regular"/>
              </a:rPr>
              <a:t>Generative artificial intelligence (GAI) </a:t>
            </a:r>
            <a:r>
              <a:rPr lang="en-US" sz="1200" kern="0" dirty="0">
                <a:effectLst/>
                <a:ea typeface="Aptos" panose="020B0004020202020204" pitchFamily="34" charset="0"/>
                <a:cs typeface="Lato-Regular"/>
              </a:rPr>
              <a:t>is a type of AI that creates new content, data, or information by learning from existing data. It uses advanced machine learning models,</a:t>
            </a:r>
            <a:r>
              <a:rPr lang="en-US" sz="1200" kern="0" dirty="0">
                <a:ea typeface="Aptos" panose="020B0004020202020204" pitchFamily="34" charset="0"/>
                <a:cs typeface="Lato-Regular"/>
              </a:rPr>
              <a:t> including:</a:t>
            </a:r>
            <a:r>
              <a:rPr lang="en-US" sz="1200" kern="0" dirty="0">
                <a:effectLst/>
                <a:ea typeface="Aptos" panose="020B0004020202020204" pitchFamily="34" charset="0"/>
                <a:cs typeface="Lato-Regular"/>
              </a:rPr>
              <a:t> </a:t>
            </a:r>
          </a:p>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b="1" dirty="0">
                <a:solidFill>
                  <a:srgbClr val="000000"/>
                </a:solidFill>
                <a:effectLst/>
              </a:rPr>
              <a:t>Generative Adversarial Networks (GANs) </a:t>
            </a:r>
            <a:r>
              <a:rPr lang="en-US" sz="1200" dirty="0">
                <a:solidFill>
                  <a:srgbClr val="000000"/>
                </a:solidFill>
                <a:effectLst/>
              </a:rPr>
              <a:t>are machine learning frameworks that generate new, realistic synthetic instances of data by mimicking a training dataset through a competitive process between two neural networks: the generator and the discriminator. The generator creates samples, while the discriminator evaluates them against real data, leading to high-quality, detailed outputs. GANs are widely used in image generation, data augmentation, and </a:t>
            </a:r>
            <a:r>
              <a:rPr lang="en-US" sz="1200" dirty="0">
                <a:solidFill>
                  <a:srgbClr val="000000"/>
                </a:solidFill>
              </a:rPr>
              <a:t>the creation of realistic simulations, including synthetic medical images for healthcare applications,, </a:t>
            </a:r>
          </a:p>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200" kern="100" dirty="0">
              <a:effectLs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1200" b="1" dirty="0">
                <a:solidFill>
                  <a:srgbClr val="000000"/>
                </a:solidFill>
                <a:effectLst/>
              </a:rPr>
              <a:t>Variational Autoencoders (VAEs) </a:t>
            </a:r>
            <a:r>
              <a:rPr lang="en-US" sz="1200" dirty="0">
                <a:solidFill>
                  <a:srgbClr val="000000"/>
                </a:solidFill>
                <a:effectLst/>
              </a:rPr>
              <a:t>are generative models in machine learning that create new data samples using a probabilistic approach. They</a:t>
            </a:r>
            <a:r>
              <a:rPr lang="en-US" sz="1200" kern="1200" dirty="0">
                <a:solidFill>
                  <a:schemeClr val="tx1"/>
                </a:solidFill>
                <a:effectLst/>
                <a:latin typeface="+mn-lt"/>
                <a:ea typeface="+mn-ea"/>
                <a:cs typeface="+mn-cs"/>
              </a:rPr>
              <a:t> learn the underlying distribution of a given dataset</a:t>
            </a:r>
            <a:r>
              <a:rPr lang="en-US" sz="1200" dirty="0"/>
              <a:t> to model the probability distribution of the input data. </a:t>
            </a:r>
            <a:r>
              <a:rPr lang="en-US" sz="1200" dirty="0">
                <a:solidFill>
                  <a:srgbClr val="000000"/>
                </a:solidFill>
                <a:effectLst/>
              </a:rPr>
              <a:t>They encode input data into a latent space and then decode it to generate new samples. This process often results in diverse samples, though they may lack the sharpness and realism found in samples generated by Generative Adversarial Networks (GANs). Overall, VAEs are better for applications requiring diverse and interpretable data, while GANs excel in generating high-quality, realistic outputs. Applications in healthcare include </a:t>
            </a:r>
            <a:r>
              <a:rPr lang="en-US" sz="1200" dirty="0">
                <a:solidFill>
                  <a:srgbClr val="000000"/>
                </a:solidFill>
              </a:rPr>
              <a:t>anomaly detection for diagnostics, </a:t>
            </a:r>
            <a:r>
              <a:rPr lang="en-US" sz="1200" kern="1200" dirty="0">
                <a:solidFill>
                  <a:schemeClr val="tx1"/>
                </a:solidFill>
                <a:effectLst/>
                <a:latin typeface="+mn-lt"/>
                <a:ea typeface="+mn-ea"/>
                <a:cs typeface="+mn-cs"/>
              </a:rPr>
              <a:t>synthetic medical images (e.g., MRI, CT scans) that can be used for training machine learning models, especially in scenarios where labeled data is scarce., data augmentation, predictive analysis and personalized medicine,</a:t>
            </a:r>
          </a:p>
          <a:p>
            <a:pPr marL="0" marR="0" lvl="0" indent="0" algn="l" defTabSz="914400" rtl="0" eaLnBrk="1" fontAlgn="auto" latinLnBrk="0" hangingPunct="1">
              <a:lnSpc>
                <a:spcPct val="1000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1200" dirty="0">
                <a:solidFill>
                  <a:srgbClr val="000000"/>
                </a:solidFill>
              </a:rPr>
              <a:t> </a:t>
            </a:r>
            <a:endParaRPr lang="en-US" sz="1200"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15</a:t>
            </a:fld>
            <a:endParaRPr lang="en-US"/>
          </a:p>
        </p:txBody>
      </p:sp>
    </p:spTree>
    <p:extLst>
      <p:ext uri="{BB962C8B-B14F-4D97-AF65-F5344CB8AC3E}">
        <p14:creationId xmlns:p14="http://schemas.microsoft.com/office/powerpoint/2010/main" val="770864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b="1" i="1" kern="100" dirty="0">
                <a:solidFill>
                  <a:srgbClr val="0F4761"/>
                </a:solidFill>
                <a:effectLst/>
                <a:ea typeface="Times New Roman" panose="02020603050405020304" pitchFamily="18" charset="0"/>
                <a:cs typeface="Times New Roman" panose="02020603050405020304" pitchFamily="18" charset="0"/>
              </a:rPr>
              <a:t>Transformer models</a:t>
            </a:r>
            <a:r>
              <a:rPr lang="en-US" sz="1200" kern="100" dirty="0">
                <a:solidFill>
                  <a:srgbClr val="0F4761"/>
                </a:solidFill>
                <a:effectLst/>
                <a:ea typeface="Times New Roman" panose="02020603050405020304" pitchFamily="18" charset="0"/>
                <a:cs typeface="Times New Roman" panose="02020603050405020304" pitchFamily="18" charset="0"/>
              </a:rPr>
              <a:t> </a:t>
            </a:r>
            <a:r>
              <a:rPr lang="en-US" sz="1200" kern="0" dirty="0">
                <a:effectLst/>
                <a:ea typeface="Aptos" panose="020B0004020202020204" pitchFamily="34" charset="0"/>
                <a:cs typeface="Lato-Regular"/>
              </a:rPr>
              <a:t>are a type of neural network architecture that has revolutionized natural language processing </a:t>
            </a:r>
            <a:r>
              <a:rPr lang="en-US" sz="1200" kern="0" dirty="0">
                <a:ea typeface="Aptos" panose="020B0004020202020204" pitchFamily="34" charset="0"/>
                <a:cs typeface="Lato-Regular"/>
              </a:rPr>
              <a:t>(NLP), </a:t>
            </a:r>
            <a:r>
              <a:rPr lang="en-US" sz="1200" kern="0" dirty="0">
                <a:effectLst/>
                <a:ea typeface="Aptos" panose="020B0004020202020204" pitchFamily="34" charset="0"/>
                <a:cs typeface="Lato-Regular"/>
              </a:rPr>
              <a:t>c</a:t>
            </a:r>
            <a:r>
              <a:rPr lang="en-US" dirty="0"/>
              <a:t>omputer vision, audio processing, and even reinforcement learning.</a:t>
            </a:r>
          </a:p>
          <a:p>
            <a:pPr marL="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a:p>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kern="0" dirty="0">
                <a:effectLst/>
                <a:ea typeface="Aptos" panose="020B0004020202020204" pitchFamily="34" charset="0"/>
                <a:cs typeface="Lato-Regular"/>
              </a:rPr>
              <a:t>They rely on a mechanism called self-attention, which allows them to weigh the importance of different words in a sentence, regardless of their position. This makes them highly effective at understanding context and relationships in data. </a:t>
            </a:r>
          </a:p>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200" kern="0" dirty="0">
              <a:effectLst/>
              <a:ea typeface="Aptos" panose="020B0004020202020204" pitchFamily="34" charset="0"/>
              <a:cs typeface="Lato-Regular"/>
            </a:endParaRPr>
          </a:p>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kern="0" dirty="0">
                <a:effectLst/>
                <a:ea typeface="Aptos" panose="020B0004020202020204" pitchFamily="34" charset="0"/>
                <a:cs typeface="Lato-Regular"/>
              </a:rPr>
              <a:t>Transformers are the foundation for many advanced models, such as BERT (Bidirectional Encoder Representations from Transformers) and GPT ( Generative Pre-trained Transformer), which excel in tasks like translation, summarization, and text generation. Their ability to process data in parallel also makes them faster and more efficient than previous sequential models like RNNs, enabling breakthroughs in AI applications across various domains. </a:t>
            </a:r>
          </a:p>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200" kern="0" dirty="0">
              <a:effectLst/>
              <a:ea typeface="Aptos" panose="020B0004020202020204" pitchFamily="34" charset="0"/>
              <a:cs typeface="Lato-Regular"/>
            </a:endParaRPr>
          </a:p>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kern="0" dirty="0">
                <a:effectLst/>
                <a:ea typeface="Aptos" panose="020B0004020202020204" pitchFamily="34" charset="0"/>
                <a:cs typeface="Lato-Regular"/>
              </a:rPr>
              <a:t>In healthcare, transformer models are used for medical text analysis, drug discovery, medical imaging, predictive </a:t>
            </a:r>
            <a:r>
              <a:rPr lang="en-US" sz="1200" kern="0" dirty="0">
                <a:ea typeface="Aptos" panose="020B0004020202020204" pitchFamily="34" charset="0"/>
                <a:cs typeface="Lato-Regular"/>
              </a:rPr>
              <a:t>analysis, </a:t>
            </a:r>
            <a:r>
              <a:rPr lang="en-US" sz="1200" kern="0" dirty="0">
                <a:effectLst/>
                <a:ea typeface="Aptos" panose="020B0004020202020204" pitchFamily="34" charset="0"/>
                <a:cs typeface="Lato-Regular"/>
              </a:rPr>
              <a:t>and virtual health assistants.</a:t>
            </a:r>
            <a:endParaRPr lang="en-US" sz="1200" kern="100" dirty="0">
              <a:effectLst/>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16</a:t>
            </a:fld>
            <a:endParaRPr lang="en-US"/>
          </a:p>
        </p:txBody>
      </p:sp>
    </p:spTree>
    <p:extLst>
      <p:ext uri="{BB962C8B-B14F-4D97-AF65-F5344CB8AC3E}">
        <p14:creationId xmlns:p14="http://schemas.microsoft.com/office/powerpoint/2010/main" val="48747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000000"/>
                </a:solidFill>
                <a:effectLst/>
              </a:rPr>
              <a:t>AI algorithms, particularly deep learning models (DL) like CNNs, are revolutionizing medical imaging by analyzing X-rays, MRIs, and CT scans to detect conditions like tumors and fractures, </a:t>
            </a:r>
            <a:r>
              <a:rPr lang="en-US" sz="1200" dirty="0"/>
              <a:t>with high accuracy and speed, often matching or exceeding human performance </a:t>
            </a:r>
          </a:p>
          <a:p>
            <a:pPr marL="0" indent="0">
              <a:buNone/>
            </a:pPr>
            <a:endParaRPr lang="en-US" sz="1200" dirty="0"/>
          </a:p>
          <a:p>
            <a:pPr marL="0" indent="0">
              <a:buNone/>
            </a:pPr>
            <a:r>
              <a:rPr lang="en-US" sz="1200" dirty="0">
                <a:solidFill>
                  <a:srgbClr val="000000"/>
                </a:solidFill>
                <a:effectLst/>
              </a:rPr>
              <a:t> Generative Adversarial Networks (GANs) and Variational Autoencoders (VAEs), have improved image recognition by reducing noise and artifacts, aiding radiologists in accurate interpretations. AI also generates synthetic medical images to expand training datasets, ensuring patient privacy and confidentiality.</a:t>
            </a:r>
          </a:p>
          <a:p>
            <a:pPr marL="0" indent="0">
              <a:buNone/>
            </a:pPr>
            <a:endParaRPr lang="en-US" sz="1200" dirty="0">
              <a:solidFill>
                <a:srgbClr val="000000"/>
              </a:solidFill>
              <a:effectLst/>
            </a:endParaRPr>
          </a:p>
          <a:p>
            <a:pPr marL="0" indent="0">
              <a:buNone/>
            </a:pPr>
            <a:r>
              <a:rPr lang="en-US" sz="1200" dirty="0">
                <a:solidFill>
                  <a:srgbClr val="000000"/>
                </a:solidFill>
                <a:effectLst/>
              </a:rPr>
              <a:t>In 2018, DeepMind advanced AI in ophthalmology by utilizing </a:t>
            </a:r>
            <a:r>
              <a:rPr lang="en-US" sz="1200" dirty="0">
                <a:solidFill>
                  <a:srgbClr val="000000"/>
                </a:solidFill>
              </a:rPr>
              <a:t>deep learning (DL) to analyze optical coherence tomography (OCT) </a:t>
            </a:r>
            <a:r>
              <a:rPr lang="en-US" sz="1200" dirty="0">
                <a:solidFill>
                  <a:srgbClr val="000000"/>
                </a:solidFill>
                <a:effectLst/>
              </a:rPr>
              <a:t>scans, enabling the accurate diagnosis of eye conditions such as diabetic </a:t>
            </a:r>
            <a:r>
              <a:rPr lang="en-US" sz="1200" dirty="0">
                <a:solidFill>
                  <a:srgbClr val="000000"/>
                </a:solidFill>
              </a:rPr>
              <a:t>retinopathy,</a:t>
            </a:r>
            <a:r>
              <a:rPr lang="en-US" sz="1200" dirty="0"/>
              <a:t> age-related macular degeneration, and glaucoma. The deep learning model demonstrated high diagnostic accuracy, often matching or exceeding the performance of expert ophthalmologists. </a:t>
            </a:r>
          </a:p>
          <a:p>
            <a:pPr marL="0" indent="0">
              <a:buNone/>
            </a:pPr>
            <a:endParaRPr lang="en-US" sz="1200" dirty="0"/>
          </a:p>
          <a:p>
            <a:pPr marL="0" indent="0">
              <a:buNone/>
            </a:pPr>
            <a:r>
              <a:rPr lang="en-US" sz="1200" dirty="0">
                <a:ea typeface="Lato" panose="020F0502020204030203" pitchFamily="34" charset="0"/>
                <a:cs typeface="Lato" panose="020F0502020204030203" pitchFamily="34" charset="0"/>
              </a:rPr>
              <a:t>IDx-DR is an AI system designed for the early detection of diabetic retinopathy by analyzing retinal images to identify signs of the disease. It received FDA approval in 2018 for clinical use without specialist interpretation, thereby enhancing the speed and efficiency of diagnosis.</a:t>
            </a:r>
            <a:r>
              <a:rPr lang="en-US" sz="1200" dirty="0"/>
              <a:t> The system uses a convolutional neural network, ideal for image analysis, to process retinal images and identify features of diabetic retinopathy, enabling accurate diagnoses without human intervention.</a:t>
            </a:r>
          </a:p>
          <a:p>
            <a:pPr marL="0" indent="0">
              <a:buNone/>
            </a:pPr>
            <a:endParaRPr lang="en-US" sz="1200" dirty="0"/>
          </a:p>
          <a:p>
            <a:pPr marL="0" indent="0">
              <a:buNone/>
            </a:pPr>
            <a:r>
              <a:rPr lang="en-US" sz="1200" dirty="0"/>
              <a:t>IDx-DR can enable earlier detection and treatment of diabetic retinopathy, improving patient outcomes, especially in primary care settings with limited access to ophthalmologists.</a:t>
            </a:r>
          </a:p>
          <a:p>
            <a:pPr marL="0" marR="0">
              <a:buNone/>
            </a:pPr>
            <a:r>
              <a:rPr lang="en-US" sz="1200" kern="0" dirty="0">
                <a:solidFill>
                  <a:srgbClr val="000000"/>
                </a:solidFill>
                <a:effectLst/>
                <a:latin typeface="Aptos" panose="020B0004020202020204" pitchFamily="34" charset="0"/>
                <a:ea typeface="Aptos" panose="020B0004020202020204" pitchFamily="34" charset="0"/>
                <a:cs typeface="Lato-Regular"/>
              </a:rPr>
              <a:t>Wu, C., </a:t>
            </a:r>
            <a:r>
              <a:rPr lang="en-US" sz="1200" kern="0" dirty="0" err="1">
                <a:solidFill>
                  <a:srgbClr val="000000"/>
                </a:solidFill>
                <a:effectLst/>
                <a:latin typeface="Aptos" panose="020B0004020202020204" pitchFamily="34" charset="0"/>
                <a:ea typeface="Aptos" panose="020B0004020202020204" pitchFamily="34" charset="0"/>
                <a:cs typeface="Lato-Regular"/>
              </a:rPr>
              <a:t>Andaloussi</a:t>
            </a:r>
            <a:r>
              <a:rPr lang="en-US" sz="1200" kern="0" dirty="0">
                <a:solidFill>
                  <a:srgbClr val="000000"/>
                </a:solidFill>
                <a:effectLst/>
                <a:latin typeface="Aptos" panose="020B0004020202020204" pitchFamily="34" charset="0"/>
                <a:ea typeface="Aptos" panose="020B0004020202020204" pitchFamily="34" charset="0"/>
                <a:cs typeface="Lato-Regular"/>
              </a:rPr>
              <a:t>, M. A., Hormuth, D. A., &amp; et al. (2025). A critical assessment of artificial intelligence in magnetic resonance imaging of cancer. </a:t>
            </a:r>
            <a:r>
              <a:rPr lang="en-US" sz="1200" kern="0" dirty="0" err="1">
                <a:solidFill>
                  <a:srgbClr val="000000"/>
                </a:solidFill>
                <a:effectLst/>
                <a:latin typeface="Aptos" panose="020B0004020202020204" pitchFamily="34" charset="0"/>
                <a:ea typeface="Aptos" panose="020B0004020202020204" pitchFamily="34" charset="0"/>
                <a:cs typeface="Lato-Regular"/>
              </a:rPr>
              <a:t>npj</a:t>
            </a:r>
            <a:r>
              <a:rPr lang="en-US" sz="1200" kern="0" dirty="0">
                <a:solidFill>
                  <a:srgbClr val="000000"/>
                </a:solidFill>
                <a:effectLst/>
                <a:latin typeface="Aptos" panose="020B0004020202020204" pitchFamily="34" charset="0"/>
                <a:ea typeface="Aptos" panose="020B0004020202020204" pitchFamily="34" charset="0"/>
                <a:cs typeface="Lato-Regular"/>
              </a:rPr>
              <a:t> Imaging, 3 (15). https://</a:t>
            </a:r>
            <a:r>
              <a:rPr lang="en-US" sz="1200" kern="0" dirty="0" err="1">
                <a:solidFill>
                  <a:srgbClr val="000000"/>
                </a:solidFill>
                <a:effectLst/>
                <a:latin typeface="Aptos" panose="020B0004020202020204" pitchFamily="34" charset="0"/>
                <a:ea typeface="Aptos" panose="020B0004020202020204" pitchFamily="34" charset="0"/>
                <a:cs typeface="Lato-Regular"/>
              </a:rPr>
              <a:t>doi.org</a:t>
            </a:r>
            <a:r>
              <a:rPr lang="en-US" sz="1200" kern="0" dirty="0">
                <a:solidFill>
                  <a:srgbClr val="000000"/>
                </a:solidFill>
                <a:effectLst/>
                <a:latin typeface="Aptos" panose="020B0004020202020204" pitchFamily="34" charset="0"/>
                <a:ea typeface="Aptos" panose="020B0004020202020204" pitchFamily="34" charset="0"/>
                <a:cs typeface="Lato-Regular"/>
              </a:rPr>
              <a:t>/10.1038/s44303-025-00076-0</a:t>
            </a:r>
          </a:p>
          <a:p>
            <a:pPr marL="0" marR="0">
              <a:buNone/>
            </a:pPr>
            <a:r>
              <a:rPr lang="en-US" sz="1200" kern="0" dirty="0">
                <a:solidFill>
                  <a:srgbClr val="000000"/>
                </a:solidFill>
                <a:effectLst/>
                <a:latin typeface="Aptos" panose="020B0004020202020204" pitchFamily="34" charset="0"/>
                <a:ea typeface="Aptos" panose="020B0004020202020204" pitchFamily="34" charset="0"/>
                <a:cs typeface="Lato-Regular"/>
              </a:rPr>
              <a:t>Hosny A, Parmar C, Quackenbush J, Schwartz LH, Aerts HJWL. Artificial intelligence in radiology. Nat Rev Cancer. 2018 Aug;18(8):500-510. </a:t>
            </a:r>
            <a:r>
              <a:rPr lang="en-US" sz="1200" kern="0" dirty="0" err="1">
                <a:solidFill>
                  <a:srgbClr val="000000"/>
                </a:solidFill>
                <a:effectLst/>
                <a:latin typeface="Aptos" panose="020B0004020202020204" pitchFamily="34" charset="0"/>
                <a:ea typeface="Aptos" panose="020B0004020202020204" pitchFamily="34" charset="0"/>
                <a:cs typeface="Lato-Regular"/>
              </a:rPr>
              <a:t>doi</a:t>
            </a:r>
            <a:r>
              <a:rPr lang="en-US" sz="1200" kern="0" dirty="0">
                <a:solidFill>
                  <a:srgbClr val="000000"/>
                </a:solidFill>
                <a:effectLst/>
                <a:latin typeface="Aptos" panose="020B0004020202020204" pitchFamily="34" charset="0"/>
                <a:ea typeface="Aptos" panose="020B0004020202020204" pitchFamily="34" charset="0"/>
                <a:cs typeface="Lato-Regular"/>
              </a:rPr>
              <a:t>: 10.1038/s41568-018-0016-5. PMID: 29777175; PMCID: PMC6268174.</a:t>
            </a:r>
          </a:p>
          <a:p>
            <a:pPr marL="0" marR="0">
              <a:buNone/>
            </a:pPr>
            <a:r>
              <a:rPr lang="en-US" sz="1200" kern="0" dirty="0">
                <a:solidFill>
                  <a:srgbClr val="000000"/>
                </a:solidFill>
                <a:effectLst/>
                <a:latin typeface="Aptos" panose="020B0004020202020204" pitchFamily="34" charset="0"/>
                <a:ea typeface="Aptos" panose="020B0004020202020204" pitchFamily="34" charset="0"/>
                <a:cs typeface="Lato-Regular"/>
              </a:rPr>
              <a:t>Hosny, A., Parmar, C., Quackenbush, J., Schwartz, L. H., &amp; Aerts, H. J. W. L. (2018). Artificial intelligence in radiology. Nature reviews. Cancer, 18(8), 500–510. </a:t>
            </a:r>
            <a:r>
              <a:rPr lang="en-US" sz="1200" kern="0" dirty="0">
                <a:solidFill>
                  <a:srgbClr val="000000"/>
                </a:solidFill>
                <a:effectLst/>
                <a:latin typeface="Aptos" panose="020B0004020202020204" pitchFamily="34" charset="0"/>
                <a:ea typeface="Aptos" panose="020B0004020202020204" pitchFamily="34" charset="0"/>
                <a:cs typeface="Lato-Regular"/>
                <a:hlinkClick r:id="rId3"/>
              </a:rPr>
              <a:t>https://doi.org/10.1038/s41568-018-0016-5</a:t>
            </a:r>
            <a:endParaRPr lang="en-US" sz="1200" kern="0" dirty="0">
              <a:solidFill>
                <a:srgbClr val="000000"/>
              </a:solidFill>
              <a:effectLst/>
              <a:latin typeface="Aptos" panose="020B0004020202020204" pitchFamily="34" charset="0"/>
              <a:ea typeface="Aptos" panose="020B0004020202020204" pitchFamily="34" charset="0"/>
              <a:cs typeface="Lato-Regular"/>
            </a:endParaRPr>
          </a:p>
          <a:p>
            <a:pPr marL="0" marR="0">
              <a:buNone/>
            </a:pPr>
            <a:r>
              <a:rPr lang="en-US" sz="1200" kern="100" dirty="0">
                <a:solidFill>
                  <a:srgbClr val="1B1B1B"/>
                </a:solidFill>
                <a:effectLst/>
                <a:latin typeface="Aptos" panose="020B0004020202020204" pitchFamily="34" charset="0"/>
                <a:ea typeface="Aptos" panose="020B0004020202020204" pitchFamily="34" charset="0"/>
                <a:cs typeface="Consolas" panose="020B0609020204030204" pitchFamily="49" charset="0"/>
              </a:rPr>
              <a:t>Pinto-Coelho L. (2023). How Artificial Intelligence Is Shaping Medical Imaging Technology: A Survey of Innovations and Applications. </a:t>
            </a:r>
            <a:r>
              <a:rPr lang="en-US" sz="1200" i="1" kern="100" dirty="0">
                <a:solidFill>
                  <a:srgbClr val="1B1B1B"/>
                </a:solidFill>
                <a:effectLst/>
                <a:latin typeface="Aptos" panose="020B0004020202020204" pitchFamily="34" charset="0"/>
                <a:ea typeface="Aptos" panose="020B0004020202020204" pitchFamily="34" charset="0"/>
                <a:cs typeface="Consolas" panose="020B0609020204030204" pitchFamily="49" charset="0"/>
              </a:rPr>
              <a:t>Bioengineering (Basel, Switzerland)</a:t>
            </a:r>
            <a:r>
              <a:rPr lang="en-US" sz="1200" kern="100" dirty="0">
                <a:solidFill>
                  <a:srgbClr val="1B1B1B"/>
                </a:solidFill>
                <a:effectLst/>
                <a:latin typeface="Aptos" panose="020B0004020202020204" pitchFamily="34" charset="0"/>
                <a:ea typeface="Aptos" panose="020B0004020202020204" pitchFamily="34" charset="0"/>
                <a:cs typeface="Consolas" panose="020B0609020204030204" pitchFamily="49" charset="0"/>
              </a:rPr>
              <a:t>, </a:t>
            </a:r>
            <a:r>
              <a:rPr lang="en-US" sz="1200" i="1" kern="100" dirty="0">
                <a:solidFill>
                  <a:srgbClr val="1B1B1B"/>
                </a:solidFill>
                <a:effectLst/>
                <a:latin typeface="Aptos" panose="020B0004020202020204" pitchFamily="34" charset="0"/>
                <a:ea typeface="Aptos" panose="020B0004020202020204" pitchFamily="34" charset="0"/>
                <a:cs typeface="Consolas" panose="020B0609020204030204" pitchFamily="49" charset="0"/>
              </a:rPr>
              <a:t>10</a:t>
            </a:r>
            <a:r>
              <a:rPr lang="en-US" sz="1200" kern="100" dirty="0">
                <a:solidFill>
                  <a:srgbClr val="1B1B1B"/>
                </a:solidFill>
                <a:effectLst/>
                <a:latin typeface="Aptos" panose="020B0004020202020204" pitchFamily="34" charset="0"/>
                <a:ea typeface="Aptos" panose="020B0004020202020204" pitchFamily="34" charset="0"/>
                <a:cs typeface="Consolas" panose="020B0609020204030204" pitchFamily="49" charset="0"/>
              </a:rPr>
              <a:t>(12), 1435. </a:t>
            </a:r>
            <a:r>
              <a:rPr lang="en-US" sz="1200" u="sng" kern="100" dirty="0">
                <a:solidFill>
                  <a:srgbClr val="467886"/>
                </a:solidFill>
                <a:effectLst/>
                <a:latin typeface="Aptos" panose="020B0004020202020204" pitchFamily="34" charset="0"/>
                <a:ea typeface="Aptos" panose="020B0004020202020204" pitchFamily="34" charset="0"/>
                <a:cs typeface="Consolas" panose="020B0609020204030204" pitchFamily="49" charset="0"/>
                <a:hlinkClick r:id="rId4"/>
              </a:rPr>
              <a:t>https://doi.org/10.3390/bioengineering10121435</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1200" kern="0" dirty="0">
                <a:solidFill>
                  <a:srgbClr val="000000"/>
                </a:solidFill>
                <a:effectLst/>
                <a:latin typeface="Aptos" panose="020B0004020202020204" pitchFamily="34" charset="0"/>
                <a:ea typeface="Aptos" panose="020B0004020202020204" pitchFamily="34" charset="0"/>
                <a:cs typeface="Lato-Regular"/>
              </a:rPr>
              <a:t>Mall, P. K., Singh, P. K., Srivastav, S., Narayan, V., </a:t>
            </a:r>
            <a:r>
              <a:rPr lang="en-US" sz="1200" kern="0" dirty="0" err="1">
                <a:solidFill>
                  <a:srgbClr val="000000"/>
                </a:solidFill>
                <a:effectLst/>
                <a:latin typeface="Aptos" panose="020B0004020202020204" pitchFamily="34" charset="0"/>
                <a:ea typeface="Aptos" panose="020B0004020202020204" pitchFamily="34" charset="0"/>
                <a:cs typeface="Lato-Regular"/>
              </a:rPr>
              <a:t>Paprzycki</a:t>
            </a:r>
            <a:r>
              <a:rPr lang="en-US" sz="1200" kern="0" dirty="0">
                <a:solidFill>
                  <a:srgbClr val="000000"/>
                </a:solidFill>
                <a:effectLst/>
                <a:latin typeface="Aptos" panose="020B0004020202020204" pitchFamily="34" charset="0"/>
                <a:ea typeface="Aptos" panose="020B0004020202020204" pitchFamily="34" charset="0"/>
                <a:cs typeface="Lato-Regular"/>
              </a:rPr>
              <a:t>, M., Jaworska, T., &amp; </a:t>
            </a:r>
            <a:r>
              <a:rPr lang="en-US" sz="1200" kern="0" dirty="0" err="1">
                <a:solidFill>
                  <a:srgbClr val="000000"/>
                </a:solidFill>
                <a:effectLst/>
                <a:latin typeface="Aptos" panose="020B0004020202020204" pitchFamily="34" charset="0"/>
                <a:ea typeface="Aptos" panose="020B0004020202020204" pitchFamily="34" charset="0"/>
                <a:cs typeface="Lato-Regular"/>
              </a:rPr>
              <a:t>Ganzha</a:t>
            </a:r>
            <a:r>
              <a:rPr lang="en-US" sz="1200" kern="0" dirty="0">
                <a:solidFill>
                  <a:srgbClr val="000000"/>
                </a:solidFill>
                <a:effectLst/>
                <a:latin typeface="Aptos" panose="020B0004020202020204" pitchFamily="34" charset="0"/>
                <a:ea typeface="Aptos" panose="020B0004020202020204" pitchFamily="34" charset="0"/>
                <a:cs typeface="Lato-Regular"/>
              </a:rPr>
              <a:t>, M. (2023). A comprehensive review of deep neural networks for medical image processing: Recent developments and future opportunities. </a:t>
            </a:r>
            <a:r>
              <a:rPr lang="en-US" sz="1200" i="1" kern="0" dirty="0">
                <a:solidFill>
                  <a:srgbClr val="000000"/>
                </a:solidFill>
                <a:effectLst/>
                <a:latin typeface="Aptos" panose="020B0004020202020204" pitchFamily="34" charset="0"/>
                <a:ea typeface="Aptos" panose="020B0004020202020204" pitchFamily="34" charset="0"/>
                <a:cs typeface="Lato-Regular"/>
              </a:rPr>
              <a:t>Healthcare Analytics, 4</a:t>
            </a:r>
            <a:r>
              <a:rPr lang="en-US" sz="1200" kern="0" dirty="0">
                <a:solidFill>
                  <a:srgbClr val="000000"/>
                </a:solidFill>
                <a:effectLst/>
                <a:latin typeface="Aptos" panose="020B0004020202020204" pitchFamily="34" charset="0"/>
                <a:ea typeface="Aptos" panose="020B0004020202020204" pitchFamily="34" charset="0"/>
                <a:cs typeface="Lato-Regular"/>
              </a:rPr>
              <a:t>, 100216. </a:t>
            </a:r>
            <a:r>
              <a:rPr lang="en-US" sz="1200" u="none" strike="noStrike" kern="0" dirty="0">
                <a:solidFill>
                  <a:srgbClr val="000000"/>
                </a:solidFill>
                <a:effectLst/>
                <a:latin typeface="Aptos" panose="020B0004020202020204" pitchFamily="34" charset="0"/>
                <a:ea typeface="Aptos" panose="020B0004020202020204" pitchFamily="34" charset="0"/>
                <a:cs typeface="Lato-Regular"/>
                <a:hlinkClick r:id="rId5"/>
              </a:rPr>
              <a:t>https://doi.org/10.1016/j.health.2023.100216</a:t>
            </a:r>
            <a:endParaRPr lang="en-US" sz="1200" u="none" strike="noStrike" kern="0" dirty="0">
              <a:solidFill>
                <a:srgbClr val="000000"/>
              </a:solidFill>
              <a:effectLst/>
              <a:latin typeface="Aptos" panose="020B0004020202020204" pitchFamily="34" charset="0"/>
              <a:ea typeface="Aptos" panose="020B0004020202020204" pitchFamily="34" charset="0"/>
              <a:cs typeface="Lato-Regular"/>
            </a:endParaRPr>
          </a:p>
          <a:p>
            <a:r>
              <a:rPr lang="en-US" sz="1200" dirty="0"/>
              <a:t>Li, M., Jiang, Y., Zhang, Y., &amp; Zhu, H. (2023). Medical image analysis using deep learning algorithms. </a:t>
            </a:r>
            <a:r>
              <a:rPr lang="en-US" sz="1200" i="1" dirty="0"/>
              <a:t>Frontiers in public health</a:t>
            </a:r>
            <a:r>
              <a:rPr lang="en-US" sz="1200" dirty="0"/>
              <a:t>, </a:t>
            </a:r>
            <a:r>
              <a:rPr lang="en-US" sz="1200" i="1" dirty="0"/>
              <a:t>11</a:t>
            </a:r>
            <a:r>
              <a:rPr lang="en-US" sz="1200" dirty="0"/>
              <a:t>, 1273253. </a:t>
            </a:r>
            <a:r>
              <a:rPr lang="en-US" sz="1200" u="sng" dirty="0">
                <a:hlinkClick r:id="rId6"/>
              </a:rPr>
              <a:t>https://doi.org/10.3389/fpubh.2023.1273253</a:t>
            </a:r>
            <a:endParaRPr lang="en-US" sz="1200" dirty="0"/>
          </a:p>
          <a:p>
            <a:pPr marL="0" indent="0">
              <a:buNone/>
            </a:pPr>
            <a:endParaRPr lang="en-US" sz="1200" dirty="0"/>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17</a:t>
            </a:fld>
            <a:endParaRPr lang="en-US"/>
          </a:p>
        </p:txBody>
      </p:sp>
    </p:spTree>
    <p:extLst>
      <p:ext uri="{BB962C8B-B14F-4D97-AF65-F5344CB8AC3E}">
        <p14:creationId xmlns:p14="http://schemas.microsoft.com/office/powerpoint/2010/main" val="2155463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800"/>
              </a:spcBef>
              <a:spcAft>
                <a:spcPts val="400"/>
              </a:spcAft>
              <a:buNone/>
            </a:pPr>
            <a:r>
              <a:rPr lang="en-US" sz="1200" kern="0" dirty="0">
                <a:effectLst/>
                <a:latin typeface="Lato-Regular"/>
                <a:ea typeface="Aptos" panose="020B0004020202020204" pitchFamily="34" charset="0"/>
                <a:cs typeface="Lato-Regular"/>
              </a:rPr>
              <a:t>AI models can analyze patient data to predict outcomes such as disease progression, readmission rates, and potential complications. This predictive capability aids in proactive patient management and the development of personalized treatment plans. </a:t>
            </a:r>
            <a:r>
              <a:rPr lang="en-US" sz="1200" kern="0" dirty="0">
                <a:solidFill>
                  <a:srgbClr val="000000"/>
                </a:solidFill>
                <a:effectLst/>
                <a:latin typeface="Lato-Regular"/>
                <a:ea typeface="Aptos" panose="020B0004020202020204" pitchFamily="34" charset="0"/>
                <a:cs typeface="Lato-Regular"/>
              </a:rPr>
              <a:t>Several types of neural networks are commonly used for predictive analytics and decision support in healthcare. </a:t>
            </a:r>
          </a:p>
          <a:p>
            <a:pPr marL="0" indent="0">
              <a:spcBef>
                <a:spcPts val="800"/>
              </a:spcBef>
              <a:spcAft>
                <a:spcPts val="400"/>
              </a:spcAft>
              <a:buNone/>
            </a:pPr>
            <a:endParaRPr lang="en-US" sz="1200" kern="0" dirty="0">
              <a:solidFill>
                <a:srgbClr val="000000"/>
              </a:solidFill>
              <a:effectLst/>
              <a:latin typeface="Lato-Regular"/>
              <a:ea typeface="Aptos" panose="020B0004020202020204" pitchFamily="34" charset="0"/>
              <a:cs typeface="Lato-Regular"/>
            </a:endParaRPr>
          </a:p>
          <a:p>
            <a:pPr marL="57150" indent="-285750">
              <a:spcBef>
                <a:spcPts val="800"/>
              </a:spcBef>
              <a:spcAft>
                <a:spcPts val="400"/>
              </a:spcAft>
            </a:pPr>
            <a:r>
              <a:rPr lang="en-US" sz="1200" i="1" kern="0" dirty="0">
                <a:solidFill>
                  <a:srgbClr val="000000"/>
                </a:solidFill>
                <a:effectLst/>
                <a:latin typeface="Lato-Regular"/>
                <a:ea typeface="Aptos" panose="020B0004020202020204" pitchFamily="34" charset="0"/>
                <a:cs typeface="Lato-Regular"/>
              </a:rPr>
              <a:t>Recurrent Neural Networks (RNNs) </a:t>
            </a:r>
            <a:r>
              <a:rPr lang="en-US" sz="1200" kern="0" dirty="0">
                <a:solidFill>
                  <a:srgbClr val="000000"/>
                </a:solidFill>
                <a:effectLst/>
                <a:latin typeface="Lato-Regular"/>
                <a:ea typeface="Aptos" panose="020B0004020202020204" pitchFamily="34" charset="0"/>
                <a:cs typeface="Lato-Regular"/>
              </a:rPr>
              <a:t>are effective for </a:t>
            </a:r>
            <a:r>
              <a:rPr lang="en-US" sz="1200" kern="0" dirty="0">
                <a:solidFill>
                  <a:srgbClr val="000000"/>
                </a:solidFill>
                <a:latin typeface="Lato-Regular"/>
                <a:ea typeface="Aptos" panose="020B0004020202020204" pitchFamily="34" charset="0"/>
                <a:cs typeface="Lato-Regular"/>
              </a:rPr>
              <a:t>processing sequential data and making predictions on time series, </a:t>
            </a:r>
            <a:r>
              <a:rPr lang="en-US" sz="1200" kern="0" dirty="0">
                <a:solidFill>
                  <a:srgbClr val="000000"/>
                </a:solidFill>
                <a:effectLst/>
                <a:latin typeface="Lato-Regular"/>
                <a:ea typeface="Aptos" panose="020B0004020202020204" pitchFamily="34" charset="0"/>
                <a:cs typeface="Lato-Regular"/>
              </a:rPr>
              <a:t>making them suitable for analyzing patient data over time to forecast disease progression or readmission rates. Long Short-Term Memory Networks (LSTMs), a type of </a:t>
            </a:r>
            <a:r>
              <a:rPr lang="en-US" sz="1200" kern="0" dirty="0">
                <a:solidFill>
                  <a:srgbClr val="000000"/>
                </a:solidFill>
                <a:latin typeface="Lato-Regular"/>
                <a:ea typeface="Aptos" panose="020B0004020202020204" pitchFamily="34" charset="0"/>
                <a:cs typeface="Lato-Regular"/>
              </a:rPr>
              <a:t>Recurrent Neural Network (RNN), </a:t>
            </a:r>
            <a:r>
              <a:rPr lang="en-US" sz="1200" kern="0" dirty="0">
                <a:solidFill>
                  <a:srgbClr val="000000"/>
                </a:solidFill>
                <a:effectLst/>
                <a:latin typeface="Lato-Regular"/>
                <a:ea typeface="Aptos" panose="020B0004020202020204" pitchFamily="34" charset="0"/>
                <a:cs typeface="Lato-Regular"/>
              </a:rPr>
              <a:t>excel at capturing long-term dependencies in patient data.</a:t>
            </a:r>
          </a:p>
          <a:p>
            <a:pPr marL="57150" indent="-285750">
              <a:spcBef>
                <a:spcPts val="800"/>
              </a:spcBef>
              <a:spcAft>
                <a:spcPts val="400"/>
              </a:spcAft>
            </a:pPr>
            <a:r>
              <a:rPr lang="en-US" sz="1200" kern="0" dirty="0">
                <a:solidFill>
                  <a:srgbClr val="000000"/>
                </a:solidFill>
                <a:effectLst/>
                <a:latin typeface="Lato-Regular"/>
                <a:ea typeface="Aptos" panose="020B0004020202020204" pitchFamily="34" charset="0"/>
                <a:cs typeface="Lato-Regular"/>
              </a:rPr>
              <a:t> </a:t>
            </a:r>
          </a:p>
          <a:p>
            <a:pPr marL="57150" lvl="0" indent="-285750">
              <a:lnSpc>
                <a:spcPct val="100000"/>
              </a:lnSpc>
              <a:spcBef>
                <a:spcPts val="800"/>
              </a:spcBef>
              <a:spcAft>
                <a:spcPts val="400"/>
              </a:spcAft>
              <a:buNone/>
              <a:defRPr/>
            </a:pPr>
            <a:r>
              <a:rPr lang="en-US" sz="1200" i="1" kern="0" dirty="0">
                <a:solidFill>
                  <a:srgbClr val="000000"/>
                </a:solidFill>
                <a:latin typeface="Lato-Regular"/>
                <a:ea typeface="Aptos" panose="020B0004020202020204" pitchFamily="34" charset="0"/>
                <a:cs typeface="Lato-Regular"/>
              </a:rPr>
              <a:t>Convolutional Neural Networks (CNNs</a:t>
            </a:r>
            <a:r>
              <a:rPr lang="en-US" sz="1200" kern="0" dirty="0">
                <a:solidFill>
                  <a:srgbClr val="000000"/>
                </a:solidFill>
                <a:latin typeface="Lato-Regular"/>
                <a:ea typeface="Aptos" panose="020B0004020202020204" pitchFamily="34" charset="0"/>
                <a:cs typeface="Lato-Regular"/>
              </a:rPr>
              <a:t>), primarily utilized for image analysis, can also be adapted for structured data when spatial hierarchies are relevant. CNNs effectively extract important features hierarchically from data, enhancing predictive modeling. This ability can be advantageous for identifying complex relationships within patient data that may not be immediately apparent.</a:t>
            </a:r>
          </a:p>
          <a:p>
            <a:pPr marL="57150" lvl="0" indent="-285750">
              <a:lnSpc>
                <a:spcPct val="100000"/>
              </a:lnSpc>
              <a:spcBef>
                <a:spcPts val="800"/>
              </a:spcBef>
              <a:spcAft>
                <a:spcPts val="400"/>
              </a:spcAft>
              <a:buNone/>
              <a:defRPr/>
            </a:pPr>
            <a:endParaRPr lang="en-US" sz="1200" kern="0" dirty="0">
              <a:solidFill>
                <a:srgbClr val="000000"/>
              </a:solidFill>
              <a:latin typeface="Lato-Regular"/>
              <a:ea typeface="Aptos" panose="020B0004020202020204" pitchFamily="34" charset="0"/>
              <a:cs typeface="Lato-Regular"/>
            </a:endParaRPr>
          </a:p>
          <a:p>
            <a:pPr marL="57150" indent="-285750">
              <a:spcBef>
                <a:spcPts val="800"/>
              </a:spcBef>
              <a:spcAft>
                <a:spcPts val="400"/>
              </a:spcAft>
            </a:pPr>
            <a:r>
              <a:rPr lang="en-US" sz="1200" i="1" kern="0" dirty="0">
                <a:solidFill>
                  <a:srgbClr val="000000"/>
                </a:solidFill>
                <a:effectLst/>
                <a:latin typeface="Lato-Regular"/>
                <a:ea typeface="Aptos" panose="020B0004020202020204" pitchFamily="34" charset="0"/>
                <a:cs typeface="Lato-Regular"/>
              </a:rPr>
              <a:t>Feedforward Neural Networks (FNNs) </a:t>
            </a:r>
            <a:r>
              <a:rPr lang="en-US" sz="1200" kern="0" dirty="0">
                <a:solidFill>
                  <a:srgbClr val="000000"/>
                </a:solidFill>
                <a:effectLst/>
                <a:latin typeface="Lato-Regular"/>
                <a:ea typeface="Aptos" panose="020B0004020202020204" pitchFamily="34" charset="0"/>
                <a:cs typeface="Lato-Regular"/>
              </a:rPr>
              <a:t>are employed for straightforward prediction tasks with direct relationships between input features and outcomes. </a:t>
            </a:r>
          </a:p>
          <a:p>
            <a:pPr marL="57150" indent="-285750">
              <a:spcBef>
                <a:spcPts val="800"/>
              </a:spcBef>
              <a:spcAft>
                <a:spcPts val="400"/>
              </a:spcAft>
            </a:pPr>
            <a:r>
              <a:rPr lang="en-US" sz="1200" i="1" kern="0" dirty="0">
                <a:solidFill>
                  <a:srgbClr val="000000"/>
                </a:solidFill>
                <a:effectLst/>
                <a:latin typeface="Lato-Regular"/>
                <a:ea typeface="Aptos" panose="020B0004020202020204" pitchFamily="34" charset="0"/>
                <a:cs typeface="Lato-Regular"/>
              </a:rPr>
              <a:t>Transformer models </a:t>
            </a:r>
            <a:r>
              <a:rPr lang="en-US" sz="1200" kern="0" dirty="0">
                <a:solidFill>
                  <a:srgbClr val="000000"/>
                </a:solidFill>
                <a:effectLst/>
                <a:latin typeface="Lato-Regular"/>
                <a:ea typeface="Aptos" panose="020B0004020202020204" pitchFamily="34" charset="0"/>
                <a:cs typeface="Lato-Regular"/>
              </a:rPr>
              <a:t>are gaining traction in healthcare for their ability to manage complex dependencies and large datasets efficiently. </a:t>
            </a:r>
          </a:p>
          <a:p>
            <a:pPr marL="57150" indent="-285750">
              <a:spcBef>
                <a:spcPts val="800"/>
              </a:spcBef>
              <a:spcAft>
                <a:spcPts val="40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200" kern="0" dirty="0">
                <a:effectLst/>
                <a:latin typeface="Lato-Regular"/>
                <a:ea typeface="Aptos" panose="020B0004020202020204" pitchFamily="34" charset="0"/>
                <a:cs typeface="Lato-Regular"/>
              </a:rPr>
              <a:t>By examining historical data and current patient information, AI helps healthcare providers make proactive decisions to improve patient care and address potential health risks.</a:t>
            </a:r>
          </a:p>
          <a:p>
            <a:pPr marL="0" indent="0">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18</a:t>
            </a:fld>
            <a:endParaRPr lang="en-US"/>
          </a:p>
        </p:txBody>
      </p:sp>
    </p:spTree>
    <p:extLst>
      <p:ext uri="{BB962C8B-B14F-4D97-AF65-F5344CB8AC3E}">
        <p14:creationId xmlns:p14="http://schemas.microsoft.com/office/powerpoint/2010/main" val="2521241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AI utilizes machine learning techniques, such as CNN and NLP, to develop personalized treatment plans that incorporate genetic profiles, medical histories, and lifestyle factors.</a:t>
            </a:r>
          </a:p>
          <a:p>
            <a:pPr marL="171450" indent="-171450">
              <a:buFont typeface="Arial" panose="020B0604020202020204" pitchFamily="34" charset="0"/>
              <a:buChar char="•"/>
            </a:pPr>
            <a:r>
              <a:rPr lang="en-US" sz="1200" dirty="0"/>
              <a:t>These systems enhance disease diagnosis by analyzing medical images and lab results, identifying patterns to improve accuracy. By examining large datasets, AI effectively tailors therapies to individual patients.</a:t>
            </a:r>
          </a:p>
          <a:p>
            <a:pPr marL="0" indent="0">
              <a:buNone/>
            </a:pPr>
            <a:endParaRPr lang="en-US" sz="1200" dirty="0"/>
          </a:p>
          <a:p>
            <a:pPr marL="0" indent="0">
              <a:buNone/>
            </a:pPr>
            <a:r>
              <a:rPr lang="en-US" sz="1200" i="1" dirty="0"/>
              <a:t>Watson for Genomics (</a:t>
            </a:r>
            <a:r>
              <a:rPr lang="en-US" sz="1200" i="1" dirty="0" err="1"/>
              <a:t>WfG</a:t>
            </a:r>
            <a:r>
              <a:rPr lang="en-US" sz="1200" i="1" dirty="0"/>
              <a:t>) </a:t>
            </a:r>
            <a:r>
              <a:rPr lang="en-US" sz="1200" dirty="0"/>
              <a:t>utilizes precision oncology to analyze tumor genomic data, identifying cancer-driving mutations and providing oncologists with tailored, evidence-based treatment options. </a:t>
            </a:r>
          </a:p>
          <a:p>
            <a:pPr marL="0" indent="0">
              <a:buNone/>
            </a:pPr>
            <a:endParaRPr lang="en-US" sz="1200" dirty="0"/>
          </a:p>
          <a:p>
            <a:pPr marL="0" indent="0">
              <a:buNone/>
            </a:pPr>
            <a:r>
              <a:rPr lang="en-US" sz="1200" i="1" dirty="0"/>
              <a:t>Watson for Oncology (</a:t>
            </a:r>
            <a:r>
              <a:rPr lang="en-US" sz="1200" i="1" dirty="0" err="1"/>
              <a:t>WfO</a:t>
            </a:r>
            <a:r>
              <a:rPr lang="en-US" sz="1200" i="1" dirty="0"/>
              <a:t>) </a:t>
            </a:r>
            <a:r>
              <a:rPr lang="en-US" sz="1200" dirty="0"/>
              <a:t>integrates patient data with medical literature for informed treatment recommendations.</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19</a:t>
            </a:fld>
            <a:endParaRPr lang="en-US"/>
          </a:p>
        </p:txBody>
      </p:sp>
    </p:spTree>
    <p:extLst>
      <p:ext uri="{BB962C8B-B14F-4D97-AF65-F5344CB8AC3E}">
        <p14:creationId xmlns:p14="http://schemas.microsoft.com/office/powerpoint/2010/main" val="1118009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i="1" dirty="0">
                <a:effectLst/>
                <a:latin typeface="Helvetica" pitchFamily="2" charset="0"/>
              </a:rPr>
              <a:t>Artificial intelligence (AI) </a:t>
            </a:r>
            <a:r>
              <a:rPr lang="en-US" dirty="0">
                <a:effectLst/>
                <a:latin typeface="Helvetica" pitchFamily="2" charset="0"/>
              </a:rPr>
              <a:t>is a field of computer science that focuses on simulating human intelligence processes using computer systems.</a:t>
            </a:r>
          </a:p>
          <a:p>
            <a:pPr>
              <a:buNone/>
            </a:pPr>
            <a:r>
              <a:rPr lang="en-US" dirty="0">
                <a:effectLst/>
                <a:latin typeface="Helvetica" pitchFamily="2" charset="0"/>
              </a:rPr>
              <a:t>AI learns- the acquisition of information and rules for usage</a:t>
            </a:r>
          </a:p>
          <a:p>
            <a:pPr>
              <a:buNone/>
            </a:pPr>
            <a:r>
              <a:rPr lang="en-US" dirty="0">
                <a:effectLst/>
                <a:latin typeface="Helvetica" pitchFamily="2" charset="0"/>
              </a:rPr>
              <a:t>AI reasons- the ability to solve problems and make decisions</a:t>
            </a:r>
          </a:p>
          <a:p>
            <a:pPr>
              <a:buNone/>
            </a:pPr>
            <a:r>
              <a:rPr lang="en-US" dirty="0">
                <a:latin typeface="Helvetica" pitchFamily="2" charset="0"/>
              </a:rPr>
              <a:t>AI s</a:t>
            </a:r>
            <a:r>
              <a:rPr lang="en-US" dirty="0">
                <a:effectLst/>
                <a:latin typeface="Helvetica" pitchFamily="2" charset="0"/>
              </a:rPr>
              <a:t>elf-corrects</a:t>
            </a:r>
            <a:r>
              <a:rPr lang="en-US" dirty="0">
                <a:latin typeface="Helvetica" pitchFamily="2" charset="0"/>
              </a:rPr>
              <a:t>-</a:t>
            </a:r>
            <a:r>
              <a:rPr lang="en-US" dirty="0">
                <a:effectLst/>
                <a:latin typeface="Helvetica" pitchFamily="2" charset="0"/>
              </a:rPr>
              <a:t> enhances performance over time.</a:t>
            </a:r>
          </a:p>
          <a:p>
            <a:pPr>
              <a:buNone/>
            </a:pPr>
            <a:r>
              <a:rPr lang="en-US" b="1" i="1" dirty="0">
                <a:latin typeface="Helvetica" pitchFamily="2" charset="0"/>
              </a:rPr>
              <a:t>Agentic AI</a:t>
            </a:r>
            <a:r>
              <a:rPr lang="en-US" sz="1000" b="1" i="1" kern="0" dirty="0">
                <a:effectLst/>
                <a:latin typeface="Lato-Regular"/>
                <a:ea typeface="Aptos" panose="020B0004020202020204" pitchFamily="34" charset="0"/>
                <a:cs typeface="Lato-Regular"/>
              </a:rPr>
              <a:t>  </a:t>
            </a:r>
            <a:r>
              <a:rPr lang="en-US" kern="0" dirty="0">
                <a:effectLst/>
                <a:latin typeface="Helvetica" pitchFamily="2" charset="0"/>
                <a:ea typeface="Aptos" panose="020B0004020202020204" pitchFamily="34" charset="0"/>
                <a:cs typeface="Lato-Regular"/>
              </a:rPr>
              <a:t>recognizes and processes information, learns, plans, and performs tasks to achieve specific goals. An intelligent agent perceives its environment through sensors and interacts with it via actuators, all guided by defined </a:t>
            </a:r>
            <a:r>
              <a:rPr lang="en-US" kern="0" dirty="0">
                <a:latin typeface="Helvetica" pitchFamily="2" charset="0"/>
                <a:ea typeface="Aptos" panose="020B0004020202020204" pitchFamily="34" charset="0"/>
                <a:cs typeface="Lato-Regular"/>
              </a:rPr>
              <a:t>objectives.</a:t>
            </a:r>
            <a:r>
              <a:rPr lang="en-US" dirty="0">
                <a:effectLst/>
                <a:latin typeface="Helvetica" pitchFamily="2" charset="0"/>
              </a:rPr>
              <a:t> </a:t>
            </a:r>
          </a:p>
          <a:p>
            <a:endParaRPr lang="en-US" dirty="0"/>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2</a:t>
            </a:fld>
            <a:endParaRPr lang="en-US"/>
          </a:p>
        </p:txBody>
      </p:sp>
    </p:spTree>
    <p:extLst>
      <p:ext uri="{BB962C8B-B14F-4D97-AF65-F5344CB8AC3E}">
        <p14:creationId xmlns:p14="http://schemas.microsoft.com/office/powerpoint/2010/main" val="4143691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Generative deep learning (DL) techniques, such as generative adversarial networks (GANs) and variational autoencoders (VAEs), play a pivotal role in molecular generation for drug discovery. They expedite the identification and optimization of drug candidates by predicting chemical properties, biological activity, efficacy, and safety, thus reducing the time and cost associated with bringing new drugs to market. Additionally, AI simulates compound-target interactions.</a:t>
            </a:r>
          </a:p>
          <a:p>
            <a:pPr marL="0" indent="0">
              <a:buNone/>
            </a:pPr>
            <a:endParaRPr lang="en-US" sz="1200" dirty="0"/>
          </a:p>
          <a:p>
            <a:pPr marL="0" indent="0">
              <a:buNone/>
            </a:pPr>
            <a:r>
              <a:rPr lang="en-US" sz="1200" dirty="0"/>
              <a:t>In 2020, DeepMind launched AlphaFold 2, utilizing advanced deep learning and neural networks, such as transformers, to predict protein folding by analyzing biological data and known structures. In the 14th Critical Assessment of protein Structure Prediction (CASP14) competition, AlphaFold 2 outperformed all other computational methods with accuracy comparable to experimental techniques like X-ray crystallography and nuclear magnetic resonance (NMR).</a:t>
            </a:r>
          </a:p>
          <a:p>
            <a:pPr marL="0" indent="0">
              <a:buNone/>
            </a:pPr>
            <a:endParaRPr lang="en-US" sz="1200" dirty="0"/>
          </a:p>
          <a:p>
            <a:pPr marL="0" indent="0">
              <a:buNone/>
            </a:pPr>
            <a:r>
              <a:rPr lang="en-US" sz="1200" dirty="0"/>
              <a:t>Its accuracy holds significant implications for drug discovery and biotechnology, assisting in novel protein synthesis for antivenom, anti-inflammatory drugs, cancer treatments, and vaccine development.</a:t>
            </a:r>
          </a:p>
          <a:p>
            <a:pPr marL="0" indent="0">
              <a:buNone/>
            </a:pPr>
            <a:endParaRPr lang="en-US" sz="1200" dirty="0"/>
          </a:p>
          <a:p>
            <a:pPr marL="0" indent="0">
              <a:buNone/>
            </a:pPr>
            <a:r>
              <a:rPr lang="en-US" sz="1200" i="1" dirty="0"/>
              <a:t>InstaNovo </a:t>
            </a:r>
            <a:r>
              <a:rPr lang="en-US" sz="1200" dirty="0"/>
              <a:t>is an AI model that employs transformer architecture for de novo peptide sequencing. It analyzes mass spectrometry data to construct amino acid sequences, enhancing therapeutic coverage and exploring the "dark proteome," regions of the proteome that are not well understood or characterized.</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20</a:t>
            </a:fld>
            <a:endParaRPr lang="en-US"/>
          </a:p>
        </p:txBody>
      </p:sp>
    </p:spTree>
    <p:extLst>
      <p:ext uri="{BB962C8B-B14F-4D97-AF65-F5344CB8AC3E}">
        <p14:creationId xmlns:p14="http://schemas.microsoft.com/office/powerpoint/2010/main" val="102752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Artificial intelligence (AI) and decision support systems enhance healthcare by improving diagnosis and treatment through data-driven analysis. This leads to timely diagnoses, better patient outcomes, and personalized treatment plans, especially with the use of predictive analytics. </a:t>
            </a:r>
          </a:p>
          <a:p>
            <a:pPr marL="0" indent="0">
              <a:buNone/>
            </a:pPr>
            <a:endParaRPr lang="en-US" sz="1200" dirty="0"/>
          </a:p>
          <a:p>
            <a:pPr marL="0" indent="0">
              <a:buNone/>
            </a:pPr>
            <a:r>
              <a:rPr lang="en-US" sz="1200" dirty="0"/>
              <a:t>AI expert systems offer data-driven insights, providing evidence-based recommendations during consultations. </a:t>
            </a:r>
          </a:p>
          <a:p>
            <a:pPr marL="0" indent="0">
              <a:buNone/>
            </a:pPr>
            <a:endParaRPr lang="en-US" sz="1200" dirty="0"/>
          </a:p>
          <a:p>
            <a:pPr marL="0" indent="0">
              <a:buNone/>
            </a:pPr>
            <a:r>
              <a:rPr lang="en-US" sz="1200" dirty="0"/>
              <a:t>AI enhances clinical decision support systems (CDSS) in hospital operations by predicting patient admissions, managing staff schedules, and optimizing resource allocation. </a:t>
            </a:r>
          </a:p>
          <a:p>
            <a:pPr marL="0" indent="0">
              <a:buNone/>
            </a:pPr>
            <a:endParaRPr lang="en-US" sz="1200" dirty="0"/>
          </a:p>
          <a:p>
            <a:pPr marL="0" indent="0">
              <a:buNone/>
            </a:pPr>
            <a:r>
              <a:rPr lang="en-US" sz="1200" dirty="0"/>
              <a:t>AI plays a crucial role in patient monitoring and management by continuously analyzing patient data, such as vital signs, and alerting providers to significant changes.  </a:t>
            </a:r>
          </a:p>
          <a:p>
            <a:pPr marL="0" indent="0">
              <a:buNone/>
            </a:pPr>
            <a:endParaRPr lang="en-US" sz="1200" dirty="0"/>
          </a:p>
          <a:p>
            <a:pPr marL="0" indent="0">
              <a:buNone/>
            </a:pPr>
            <a:r>
              <a:rPr lang="en-US" sz="1200" dirty="0"/>
              <a:t>AI-supported decision systems accelerate research and drug development, expediting the discovery of new treatments.</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21</a:t>
            </a:fld>
            <a:endParaRPr lang="en-US"/>
          </a:p>
        </p:txBody>
      </p:sp>
    </p:spTree>
    <p:extLst>
      <p:ext uri="{BB962C8B-B14F-4D97-AF65-F5344CB8AC3E}">
        <p14:creationId xmlns:p14="http://schemas.microsoft.com/office/powerpoint/2010/main" val="4143854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AI-powered robotic systems enhance surgical precision and assist surgeons and proceduralists, such as gastroenterologists, in complex procedures.</a:t>
            </a:r>
          </a:p>
          <a:p>
            <a:pPr marL="0" indent="0">
              <a:buNone/>
            </a:pPr>
            <a:endParaRPr lang="en-US" sz="1200" dirty="0"/>
          </a:p>
          <a:p>
            <a:pPr marL="0" indent="0">
              <a:buNone/>
            </a:pPr>
            <a:r>
              <a:rPr lang="en-US" sz="1200" dirty="0"/>
              <a:t>The Da Vinci Surgical System, approved by the FDA in 2000, revolutionized medicine through robotic-assisted surgery, improving surgical precision and control. It merges the surgeon's expertise with real-time data analysis to enhance patient outcomes.</a:t>
            </a:r>
          </a:p>
          <a:p>
            <a:pPr marL="0" indent="0">
              <a:buNone/>
            </a:pPr>
            <a:endParaRPr lang="en-US" sz="1200" dirty="0"/>
          </a:p>
          <a:p>
            <a:pPr marL="0" indent="0">
              <a:buNone/>
            </a:pPr>
            <a:r>
              <a:rPr lang="en-US" sz="1200" dirty="0"/>
              <a:t>Robotic systems enhance surgical precision by filtering out hand tremors, enabling delicate maneuvers. Their dexterous instruments can rotate and bend beyond human capability, providing access to hard-to-reach areas for complex procedures.</a:t>
            </a:r>
          </a:p>
          <a:p>
            <a:pPr marL="0" indent="0">
              <a:buNone/>
            </a:pPr>
            <a:endParaRPr lang="en-US" sz="1200" dirty="0"/>
          </a:p>
          <a:p>
            <a:pPr marL="0" indent="0">
              <a:buNone/>
            </a:pPr>
            <a:r>
              <a:rPr lang="en-US" sz="1200" dirty="0"/>
              <a:t>They facilitate minimally invasive operations, resulting in smaller incisions, reduced pain, less scarring, and quicker recovery, benefiting procedures like prostatectomies, hysterectomies, and cardiac surgeries</a:t>
            </a:r>
          </a:p>
          <a:p>
            <a:pPr marL="0" indent="0">
              <a:buNone/>
            </a:pPr>
            <a:endParaRPr lang="en-US" sz="1200" dirty="0"/>
          </a:p>
          <a:p>
            <a:pPr marL="0" indent="0">
              <a:buNone/>
            </a:pPr>
            <a:r>
              <a:rPr lang="en-US" sz="1200" dirty="0"/>
              <a:t>Many robotic systems offer high-definition, 3D visualization of surgical sites, enhancing surgeons' accuracy. </a:t>
            </a:r>
          </a:p>
          <a:p>
            <a:pPr marL="0" indent="0">
              <a:buNone/>
            </a:pPr>
            <a:r>
              <a:rPr lang="en-US" dirty="0"/>
              <a:t>.</a:t>
            </a:r>
          </a:p>
        </p:txBody>
      </p:sp>
      <p:sp>
        <p:nvSpPr>
          <p:cNvPr id="4" name="Slide Number Placeholder 3"/>
          <p:cNvSpPr>
            <a:spLocks noGrp="1"/>
          </p:cNvSpPr>
          <p:nvPr>
            <p:ph type="sldNum" sz="quarter" idx="5"/>
          </p:nvPr>
        </p:nvSpPr>
        <p:spPr/>
        <p:txBody>
          <a:bodyPr/>
          <a:lstStyle/>
          <a:p>
            <a:fld id="{006D145E-A404-194F-A15D-7BC1295AB5BE}" type="slidenum">
              <a:rPr lang="en-US" smtClean="0"/>
              <a:t>22</a:t>
            </a:fld>
            <a:endParaRPr lang="en-US"/>
          </a:p>
        </p:txBody>
      </p:sp>
    </p:spTree>
    <p:extLst>
      <p:ext uri="{BB962C8B-B14F-4D97-AF65-F5344CB8AC3E}">
        <p14:creationId xmlns:p14="http://schemas.microsoft.com/office/powerpoint/2010/main" val="3032928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Some robotic systems enable telesurgery, allowing surgeons to perform procedures remotely. This can be especially useful for providing access to specialized surgical care in remote or underserved areas. </a:t>
            </a:r>
          </a:p>
          <a:p>
            <a:pPr marL="0" indent="0">
              <a:buNone/>
            </a:pPr>
            <a:endParaRPr lang="en-US" dirty="0"/>
          </a:p>
          <a:p>
            <a:pPr marL="0" indent="0">
              <a:buNone/>
            </a:pPr>
            <a:r>
              <a:rPr lang="en-US" dirty="0"/>
              <a:t>These systems often include simulation capabilities that allow surgeons to practice and refine their skills in a virtual environment, enhancing their proficiency and confidence before actual surgical procedures.</a:t>
            </a:r>
          </a:p>
          <a:p>
            <a:pPr marL="0" indent="0">
              <a:buNone/>
            </a:pPr>
            <a:endParaRPr lang="en-US" dirty="0"/>
          </a:p>
          <a:p>
            <a:pPr marL="0" indent="0">
              <a:buNone/>
            </a:pPr>
            <a:r>
              <a:rPr lang="en-US" dirty="0"/>
              <a:t>Beyond the operating room, a humanoid robot, dubbed </a:t>
            </a:r>
            <a:r>
              <a:rPr lang="en-US" dirty="0" err="1"/>
              <a:t>BroBot</a:t>
            </a:r>
            <a:r>
              <a:rPr lang="en-US" dirty="0"/>
              <a:t> by </a:t>
            </a:r>
            <a:r>
              <a:rPr lang="en-US" dirty="0" err="1"/>
              <a:t>RobotLAB</a:t>
            </a:r>
            <a:r>
              <a:rPr lang="en-US" dirty="0"/>
              <a:t>, has been developed to function in dynamic and unpredictable hospital environments. It features a hybrid analog-digital interface, autonomous task protocols, and situational awareness systems to carry out essential duties with minimal supervision.</a:t>
            </a:r>
          </a:p>
          <a:p>
            <a:pPr marL="0" indent="0">
              <a:buNone/>
            </a:pPr>
            <a:r>
              <a:rPr lang="en-US" b="1" dirty="0"/>
              <a:t> </a:t>
            </a:r>
            <a:endParaRPr lang="en-US" dirty="0"/>
          </a:p>
          <a:p>
            <a:pPr marL="0" indent="0">
              <a:buNone/>
            </a:pPr>
            <a:r>
              <a:rPr lang="en-US" b="1" dirty="0"/>
              <a:t> </a:t>
            </a:r>
            <a:endParaRPr lang="en-US" dirty="0"/>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23</a:t>
            </a:fld>
            <a:endParaRPr lang="en-US"/>
          </a:p>
        </p:txBody>
      </p:sp>
    </p:spTree>
    <p:extLst>
      <p:ext uri="{BB962C8B-B14F-4D97-AF65-F5344CB8AC3E}">
        <p14:creationId xmlns:p14="http://schemas.microsoft.com/office/powerpoint/2010/main" val="1667191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AI streamlines administrative processes, such as scheduling, billing, and managing electronic health records (EHRs.</a:t>
            </a:r>
          </a:p>
          <a:p>
            <a:pPr marL="0" indent="0">
              <a:buNone/>
            </a:pPr>
            <a:endParaRPr lang="en-US" dirty="0"/>
          </a:p>
          <a:p>
            <a:pPr marL="0" indent="0">
              <a:buNone/>
            </a:pPr>
            <a:r>
              <a:rPr lang="en-US" sz="1200" dirty="0"/>
              <a:t>AI reduces the administrative burden and improves accuracy and efficiency.</a:t>
            </a:r>
          </a:p>
          <a:p>
            <a:pPr marL="0" indent="0">
              <a:buNone/>
            </a:pPr>
            <a:endParaRPr lang="en-US" dirty="0"/>
          </a:p>
          <a:p>
            <a:pPr marL="0" indent="0">
              <a:buNone/>
            </a:pPr>
            <a:r>
              <a:rPr lang="en-US" dirty="0"/>
              <a:t>AI-powered chatbots and virtual assistants manage routine inquiries, schedule appointments, and offer basic medical advice, enabling healthcare professionals to focus on more complex cases.</a:t>
            </a:r>
          </a:p>
          <a:p>
            <a:pPr marL="0" indent="0">
              <a:buNone/>
            </a:pPr>
            <a:endParaRPr lang="en-US" dirty="0"/>
          </a:p>
          <a:p>
            <a:pPr marL="0" indent="0">
              <a:buNone/>
            </a:pPr>
            <a:r>
              <a:rPr lang="en-US" dirty="0"/>
              <a:t>Automated report generation with Transformer models allows for the creation of clinical reports and documentation by summarizing patient data and generating narratives, thus decreasing healthcare providers' workload. </a:t>
            </a:r>
          </a:p>
          <a:p>
            <a:pPr marL="0" indent="0">
              <a:buNone/>
            </a:pPr>
            <a:endParaRPr lang="en-US" dirty="0"/>
          </a:p>
          <a:p>
            <a:pPr marL="0" indent="0">
              <a:buNone/>
            </a:pPr>
            <a:r>
              <a:rPr lang="en-US" dirty="0"/>
              <a:t>These models use Natural Language Processing (NLP) to analyze unstructured clinical notes and transform them into structured data, which improves the accuracy of Electronic Health Records (EHRs). </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24</a:t>
            </a:fld>
            <a:endParaRPr lang="en-US"/>
          </a:p>
        </p:txBody>
      </p:sp>
    </p:spTree>
    <p:extLst>
      <p:ext uri="{BB962C8B-B14F-4D97-AF65-F5344CB8AC3E}">
        <p14:creationId xmlns:p14="http://schemas.microsoft.com/office/powerpoint/2010/main" val="2543060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AI algorithms analyze data from wearable devices to track health metrics in real time. Flexible electronics in wearable devices offer cost-effective, non-invasive, and scalable health monitoring solutions.</a:t>
            </a:r>
          </a:p>
          <a:p>
            <a:pPr marL="0" indent="0">
              <a:buNone/>
            </a:pPr>
            <a:endParaRPr lang="en-US" sz="1200" dirty="0"/>
          </a:p>
          <a:p>
            <a:pPr marL="0" indent="0">
              <a:buNone/>
            </a:pPr>
            <a:r>
              <a:rPr lang="en-US" sz="1200" dirty="0"/>
              <a:t>Wearable sensors monitor heart rate, blood pressure, oxygen saturation, sleep patterns, and biochemical markers. This technology ranges from fitness trackers to advanced sensors. </a:t>
            </a:r>
          </a:p>
          <a:p>
            <a:pPr marL="0" indent="0">
              <a:buNone/>
            </a:pPr>
            <a:r>
              <a:rPr lang="en-US" sz="1200" dirty="0"/>
              <a:t>Sensors can be :</a:t>
            </a:r>
          </a:p>
          <a:p>
            <a:r>
              <a:rPr lang="en-US" sz="1200" dirty="0"/>
              <a:t>physical and physiological, like activity trackers and smartwatches; </a:t>
            </a:r>
          </a:p>
          <a:p>
            <a:r>
              <a:rPr lang="en-US" sz="1200" dirty="0"/>
              <a:t>chemical/biosensors (which analyze sweat, tears, saliva, and interstitial fluid);</a:t>
            </a:r>
          </a:p>
          <a:p>
            <a:r>
              <a:rPr lang="en-US" sz="1200" dirty="0"/>
              <a:t>electrophysiological sensors, and optical sensors.</a:t>
            </a:r>
          </a:p>
          <a:p>
            <a:endParaRPr lang="en-US" sz="1200" dirty="0"/>
          </a:p>
          <a:p>
            <a:pPr marL="0" indent="0">
              <a:buNone/>
            </a:pPr>
            <a:r>
              <a:rPr lang="en-US" sz="1200" dirty="0"/>
              <a:t>Machine learning algorithms, trained with supervised and unsupervised learning techniques, utilize neural networks such as Convolutional Neural Networks (CNNs) and Recurrent Neural Networks (RNNs) with Long Short-Term Memory (LSTM) to analyze real-time data from remote monitoring and identify patterns.</a:t>
            </a:r>
          </a:p>
          <a:p>
            <a:pPr marL="0" indent="0">
              <a:buNone/>
            </a:pPr>
            <a:endParaRPr lang="en-US" sz="1200" dirty="0"/>
          </a:p>
          <a:p>
            <a:pPr marL="0" indent="0">
              <a:buNone/>
            </a:pPr>
            <a:r>
              <a:rPr lang="en-US" sz="1200" dirty="0"/>
              <a:t>These AI models help healthcare providers predict disease progression and make informed decisions about patient care. </a:t>
            </a:r>
            <a:endParaRPr lang="en-US" dirty="0"/>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25</a:t>
            </a:fld>
            <a:endParaRPr lang="en-US"/>
          </a:p>
        </p:txBody>
      </p:sp>
    </p:spTree>
    <p:extLst>
      <p:ext uri="{BB962C8B-B14F-4D97-AF65-F5344CB8AC3E}">
        <p14:creationId xmlns:p14="http://schemas.microsoft.com/office/powerpoint/2010/main" val="709934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AI has significantly improved Public Health Emergency Operations Centers (PHOEC) by enhancing management across the preparedness, response, and recovery stages. </a:t>
            </a:r>
          </a:p>
          <a:p>
            <a:pPr marL="171450" indent="-171450">
              <a:buFont typeface="Arial" panose="020B0604020202020204" pitchFamily="34" charset="0"/>
              <a:buChar char="•"/>
            </a:pPr>
            <a:r>
              <a:rPr lang="en-US" sz="1200" dirty="0"/>
              <a:t>It analyzes past data to predict emergencies, ensuring readiness, and processes diverse data sources to detect early signs of outbreaks and track disease spread, enabling timely interventions and effective public health responses.</a:t>
            </a:r>
          </a:p>
          <a:p>
            <a:pPr marL="0" indent="0">
              <a:buNone/>
            </a:pPr>
            <a:endParaRPr lang="en-US" sz="1200" dirty="0"/>
          </a:p>
          <a:p>
            <a:pPr marL="171450" indent="-171450">
              <a:buFont typeface="Arial" panose="020B0604020202020204" pitchFamily="34" charset="0"/>
              <a:buChar char="•"/>
            </a:pPr>
            <a:r>
              <a:rPr lang="en-US" sz="1200" dirty="0"/>
              <a:t>AI offers insights into patterns of human behavior, facilitating the creation of customized interventions to improve compliance with public health measures. </a:t>
            </a:r>
          </a:p>
          <a:p>
            <a:pPr marL="0" indent="0">
              <a:buNone/>
            </a:pPr>
            <a:endParaRPr lang="en-US" sz="1200" dirty="0"/>
          </a:p>
          <a:p>
            <a:pPr marL="171450" indent="-171450">
              <a:buFont typeface="Arial" panose="020B0604020202020204" pitchFamily="34" charset="0"/>
              <a:buChar char="•"/>
            </a:pPr>
            <a:r>
              <a:rPr lang="en-US" sz="1200" dirty="0"/>
              <a:t>During emergencies, AI improves contact tracing by swiftly identifying exposed individuals, optimizes the distribution of medical supplies, and assists decision-makers with integrated information, enhancing understanding and facilitating rapid, evidence-based actions for effective responses.</a:t>
            </a:r>
          </a:p>
          <a:p>
            <a:pPr marL="0" indent="0">
              <a:buNone/>
            </a:pPr>
            <a:endParaRPr lang="en-US" sz="1200" dirty="0"/>
          </a:p>
          <a:p>
            <a:pPr marL="171450" indent="-171450">
              <a:buFont typeface="Arial" panose="020B0604020202020204" pitchFamily="34" charset="0"/>
              <a:buChar char="•"/>
            </a:pPr>
            <a:r>
              <a:rPr lang="en-US" sz="1200" dirty="0"/>
              <a:t>In recovery, AI can share accurate information to counter misinformation and guide public behavior. </a:t>
            </a:r>
          </a:p>
          <a:p>
            <a:pPr marL="0" indent="0">
              <a:buNone/>
            </a:pPr>
            <a:endParaRPr lang="en-US" sz="1200" dirty="0"/>
          </a:p>
          <a:p>
            <a:pPr marL="171450" indent="-171450">
              <a:buFont typeface="Arial" panose="020B0604020202020204" pitchFamily="34" charset="0"/>
              <a:buChar char="•"/>
            </a:pPr>
            <a:r>
              <a:rPr lang="en-US" sz="1200" dirty="0"/>
              <a:t>AI accelerates vaccine and drug development by analyzing biological data to identify potential candidates and predict their efficacy.</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26</a:t>
            </a:fld>
            <a:endParaRPr lang="en-US"/>
          </a:p>
        </p:txBody>
      </p:sp>
    </p:spTree>
    <p:extLst>
      <p:ext uri="{BB962C8B-B14F-4D97-AF65-F5344CB8AC3E}">
        <p14:creationId xmlns:p14="http://schemas.microsoft.com/office/powerpoint/2010/main" val="2811588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Artificial intelligence (AI), particularly through deep learning, significantly enhances synthetic biology by improving research design and development. </a:t>
            </a:r>
          </a:p>
          <a:p>
            <a:pPr marL="0" indent="0">
              <a:buNone/>
            </a:pPr>
            <a:endParaRPr lang="en-US" sz="1200" dirty="0"/>
          </a:p>
          <a:p>
            <a:pPr marL="0" indent="0">
              <a:buNone/>
            </a:pPr>
            <a:r>
              <a:rPr lang="en-US" sz="1200" dirty="0"/>
              <a:t>AI </a:t>
            </a:r>
            <a:r>
              <a:rPr lang="en-US" sz="1200" i="1" dirty="0"/>
              <a:t>accelerates research by automating data analysis and experimentation</a:t>
            </a:r>
            <a:r>
              <a:rPr lang="en-US" sz="1200" dirty="0"/>
              <a:t>, analyzing extensive datasets, and augmenting researchers' ability to predict</a:t>
            </a:r>
            <a:r>
              <a:rPr lang="en-US" sz="1200" i="1" dirty="0"/>
              <a:t> how systems perform under various conditions.</a:t>
            </a:r>
            <a:r>
              <a:rPr lang="en-US" sz="1200" dirty="0"/>
              <a:t> This aids in more precise engineering, predicting engineered cell behavior, and designing personalized therapeutic strategies.  </a:t>
            </a:r>
          </a:p>
          <a:p>
            <a:pPr marL="0" indent="0">
              <a:buNone/>
            </a:pPr>
            <a:endParaRPr lang="en-US" sz="1200" dirty="0"/>
          </a:p>
          <a:p>
            <a:pPr marL="0" indent="0">
              <a:buNone/>
            </a:pPr>
            <a:r>
              <a:rPr lang="en-US" sz="1200" dirty="0"/>
              <a:t>AI </a:t>
            </a:r>
            <a:r>
              <a:rPr lang="en-US" sz="1200" i="1" dirty="0"/>
              <a:t>automates the design of genetic circuits and metabolic pathways</a:t>
            </a:r>
            <a:r>
              <a:rPr lang="en-US" sz="1200" dirty="0"/>
              <a:t>, systematically optimizing genetic components for specific functions, such as compound production or environmental response. </a:t>
            </a:r>
          </a:p>
          <a:p>
            <a:pPr marL="0" indent="0">
              <a:buNone/>
            </a:pPr>
            <a:endParaRPr lang="en-US" sz="1200" dirty="0"/>
          </a:p>
          <a:p>
            <a:pPr marL="0" indent="0">
              <a:buNone/>
            </a:pPr>
            <a:r>
              <a:rPr lang="en-US" sz="1200" dirty="0"/>
              <a:t>AI improves the </a:t>
            </a:r>
            <a:r>
              <a:rPr lang="en-US" sz="1200" i="1" dirty="0"/>
              <a:t>design and optimization of proteins </a:t>
            </a:r>
            <a:r>
              <a:rPr lang="en-US" sz="1200" dirty="0"/>
              <a:t>by improving the prediction of their structures and functions based on sequence data. This capability facilitates the creation of new enzymes or therapeutic proteins and identifies efficient pathways for compound production, optimizing resource use and minimizing byproducts.</a:t>
            </a:r>
          </a:p>
          <a:p>
            <a:pPr marL="0" indent="0">
              <a:buNone/>
            </a:pPr>
            <a:endParaRPr lang="en-US" sz="1200" dirty="0"/>
          </a:p>
          <a:p>
            <a:pPr marL="0" indent="0">
              <a:buNone/>
            </a:pPr>
            <a:r>
              <a:rPr lang="en-US" sz="1200" dirty="0"/>
              <a:t>AI </a:t>
            </a:r>
            <a:r>
              <a:rPr lang="en-US" sz="1200" i="1" dirty="0"/>
              <a:t>assists in DNA synthesis</a:t>
            </a:r>
            <a:r>
              <a:rPr lang="en-US" sz="1200" dirty="0"/>
              <a:t>, streamlining genome creation, and evaluates risks and ethics through outcome simulations in synthetic biology projects.</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27</a:t>
            </a:fld>
            <a:endParaRPr lang="en-US"/>
          </a:p>
        </p:txBody>
      </p:sp>
    </p:spTree>
    <p:extLst>
      <p:ext uri="{BB962C8B-B14F-4D97-AF65-F5344CB8AC3E}">
        <p14:creationId xmlns:p14="http://schemas.microsoft.com/office/powerpoint/2010/main" val="3734490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AI-driven robotics will automate laboratory experiments, increasing throughput and reducing errors while adapting to real-time conditions.</a:t>
            </a:r>
          </a:p>
          <a:p>
            <a:pPr marL="0" indent="0">
              <a:buNone/>
            </a:pPr>
            <a:endParaRPr lang="en-US" sz="1200" dirty="0"/>
          </a:p>
          <a:p>
            <a:pPr marL="0" indent="0">
              <a:buNone/>
            </a:pPr>
            <a:r>
              <a:rPr lang="en-US" sz="1200" dirty="0"/>
              <a:t>The integration of AI and CRISPR (Clustered Regularly Interspaced Short Palindromic Repeats) is revolutionizing genetic research by predicting effective guide RNAs and enhancing the precision of gene editing. AI identifies optimal targets, minimizes off-target effects, and designs effective guide RNAs (gRNAs), ensuring that CRISPR applications are safer and more accurate. Its synergy with CRISPR-Cas9 broadens applications in synthetic biology, drug discovery, and personalized medicine. This, however,  raises concerns about ethics and safety.</a:t>
            </a:r>
          </a:p>
          <a:p>
            <a:pPr marL="0" indent="0">
              <a:buNone/>
            </a:pPr>
            <a:endParaRPr lang="en-US" sz="1200" dirty="0"/>
          </a:p>
          <a:p>
            <a:pPr marL="0" indent="0">
              <a:buNone/>
            </a:pPr>
            <a:r>
              <a:rPr lang="en-US" sz="1200" dirty="0"/>
              <a:t>AI can </a:t>
            </a:r>
            <a:r>
              <a:rPr lang="en-US" sz="1200" i="1" dirty="0"/>
              <a:t>speed up drug discovery by analyzing genomic data </a:t>
            </a:r>
            <a:r>
              <a:rPr lang="en-US" sz="1200" dirty="0"/>
              <a:t>to identify gene clusters that produce natural products. It also models metabolic pathways to discover bottlenecks, enabling redesigns that enhance the production of biofuels and pharmaceuticals.</a:t>
            </a:r>
          </a:p>
          <a:p>
            <a:pPr marL="0" indent="0">
              <a:buNone/>
            </a:pPr>
            <a:endParaRPr lang="en-US" sz="1200" dirty="0"/>
          </a:p>
          <a:p>
            <a:pPr marL="0" indent="0">
              <a:buNone/>
            </a:pPr>
            <a:r>
              <a:rPr lang="en-US" sz="1200" dirty="0"/>
              <a:t>AI assists in </a:t>
            </a:r>
            <a:r>
              <a:rPr lang="en-US" sz="1200" i="1" dirty="0"/>
              <a:t>managing and analyzing genetic part databases</a:t>
            </a:r>
            <a:r>
              <a:rPr lang="en-US" sz="1200" dirty="0"/>
              <a:t>, facilitating the selection of optimal components for synthetic circuits.</a:t>
            </a:r>
          </a:p>
          <a:p>
            <a:pPr marL="0" indent="0">
              <a:buNone/>
            </a:pPr>
            <a:endParaRPr lang="en-US" sz="1200" dirty="0"/>
          </a:p>
          <a:p>
            <a:pPr marL="0" indent="0">
              <a:buNone/>
            </a:pPr>
            <a:r>
              <a:rPr lang="en-US" sz="1200" dirty="0"/>
              <a:t>AI encourages collaboration among researchers, thereby accelerating technological advancements in the field.</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28</a:t>
            </a:fld>
            <a:endParaRPr lang="en-US"/>
          </a:p>
        </p:txBody>
      </p:sp>
    </p:spTree>
    <p:extLst>
      <p:ext uri="{BB962C8B-B14F-4D97-AF65-F5344CB8AC3E}">
        <p14:creationId xmlns:p14="http://schemas.microsoft.com/office/powerpoint/2010/main" val="3862710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AI enhances diagnostics, personalizes treatment, improves efficiency, boosts patient outcomes, reduces cost, and accelerates drug discovery. As its role in healthcare expands, it brings even more benefits to patients and providers.</a:t>
            </a:r>
          </a:p>
          <a:p>
            <a:pPr marL="0" indent="0">
              <a:buNone/>
            </a:pPr>
            <a:endParaRPr lang="en-US" sz="1200" dirty="0"/>
          </a:p>
          <a:p>
            <a:pPr marL="0" indent="0">
              <a:buNone/>
            </a:pPr>
            <a:r>
              <a:rPr lang="en-US" sz="1200" dirty="0"/>
              <a:t>AI </a:t>
            </a:r>
            <a:r>
              <a:rPr lang="en-US" sz="1200" i="1" dirty="0"/>
              <a:t>enhances diagnostic accuracy</a:t>
            </a:r>
            <a:r>
              <a:rPr lang="en-US" sz="1200" dirty="0"/>
              <a:t> by minimizing human error, rapidly analyzing medical images to identify health issues and provide evidence-based recommendations for informed clinical decisions.</a:t>
            </a:r>
          </a:p>
          <a:p>
            <a:pPr marL="0" indent="0">
              <a:buNone/>
            </a:pPr>
            <a:endParaRPr lang="en-US" sz="1200" dirty="0"/>
          </a:p>
          <a:p>
            <a:pPr marL="0" indent="0">
              <a:buNone/>
            </a:pPr>
            <a:r>
              <a:rPr lang="en-US" sz="1200" dirty="0"/>
              <a:t>AI </a:t>
            </a:r>
            <a:r>
              <a:rPr lang="en-US" sz="1200" i="1" dirty="0"/>
              <a:t>enhances efficiency </a:t>
            </a:r>
            <a:r>
              <a:rPr lang="en-US" sz="1200" dirty="0"/>
              <a:t>by automating routine administrative tasks, such as scheduling appointments and managing patient records, allowing healthcare professionals to concentrate more on patient care.</a:t>
            </a:r>
          </a:p>
          <a:p>
            <a:pPr marL="0" indent="0">
              <a:buNone/>
            </a:pPr>
            <a:endParaRPr lang="en-US" sz="1200" dirty="0"/>
          </a:p>
          <a:p>
            <a:pPr marL="0" indent="0">
              <a:buNone/>
            </a:pPr>
            <a:r>
              <a:rPr lang="en-US" sz="1200" dirty="0"/>
              <a:t> AI </a:t>
            </a:r>
            <a:r>
              <a:rPr lang="en-US" sz="1200" i="1" dirty="0"/>
              <a:t>enhances patient outcomes </a:t>
            </a:r>
            <a:r>
              <a:rPr lang="en-US" sz="1200" dirty="0"/>
              <a:t>by using genetic information and medical history to create personalized treatment plans, predict health outcomes, identify at-risk individuals, and engage patients for better adherence and overall health.</a:t>
            </a:r>
          </a:p>
          <a:p>
            <a:pPr marL="0" indent="0">
              <a:buNone/>
            </a:pPr>
            <a:endParaRPr lang="en-US" sz="1200" dirty="0"/>
          </a:p>
          <a:p>
            <a:pPr marL="0" indent="0">
              <a:buNone/>
            </a:pPr>
            <a:r>
              <a:rPr lang="en-US" sz="1200" dirty="0"/>
              <a:t>AI </a:t>
            </a:r>
            <a:r>
              <a:rPr lang="en-US" sz="1200" i="1" dirty="0"/>
              <a:t>accelerates the drug discovery </a:t>
            </a:r>
            <a:r>
              <a:rPr lang="en-US" sz="1200" dirty="0"/>
              <a:t>process by analyzing biological data and predicting how different compounds will interact with diseases, leading to faster development of new medications.</a:t>
            </a:r>
          </a:p>
          <a:p>
            <a:pPr marL="0" indent="0">
              <a:buNone/>
            </a:pPr>
            <a:r>
              <a:rPr lang="en-US" sz="1200" dirty="0"/>
              <a:t> </a:t>
            </a:r>
          </a:p>
          <a:p>
            <a:pPr marL="0" indent="0">
              <a:buNone/>
            </a:pPr>
            <a:r>
              <a:rPr lang="en-US" sz="1200" dirty="0"/>
              <a:t>AI </a:t>
            </a:r>
            <a:r>
              <a:rPr lang="en-US" sz="1200" i="1" dirty="0"/>
              <a:t>reduces costs for providers and patients </a:t>
            </a:r>
            <a:r>
              <a:rPr lang="en-US" sz="1200" dirty="0"/>
              <a:t>by boosting healthcare efficiency and accuracy, increasing accessibility, optimizing resources, minimizing procedures, and enhancing telemedicine. </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29</a:t>
            </a:fld>
            <a:endParaRPr lang="en-US"/>
          </a:p>
        </p:txBody>
      </p:sp>
    </p:spTree>
    <p:extLst>
      <p:ext uri="{BB962C8B-B14F-4D97-AF65-F5344CB8AC3E}">
        <p14:creationId xmlns:p14="http://schemas.microsoft.com/office/powerpoint/2010/main" val="320914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pPr>
            <a:r>
              <a:rPr lang="en-US" sz="9600" b="1" i="1" dirty="0">
                <a:effectLst/>
                <a:latin typeface="Lato-Regular"/>
                <a:ea typeface="Aptos" panose="020B0004020202020204" pitchFamily="34" charset="0"/>
                <a:cs typeface="Lato-Regular"/>
              </a:rPr>
              <a:t>AI in medicine </a:t>
            </a:r>
            <a:r>
              <a:rPr lang="en-US" sz="9600" dirty="0">
                <a:effectLst/>
                <a:latin typeface="Lato-Regular"/>
                <a:ea typeface="Aptos" panose="020B0004020202020204" pitchFamily="34" charset="0"/>
                <a:cs typeface="Lato-Regular"/>
              </a:rPr>
              <a:t>uses advanced algorithms and computational techniques to analyze complex medical data, support clinical decision-making, and improve patient care.</a:t>
            </a:r>
            <a:endParaRPr lang="en-US" sz="9600" dirty="0">
              <a:latin typeface="Lato-Regular"/>
              <a:ea typeface="Aptos" panose="020B0004020202020204" pitchFamily="34" charset="0"/>
              <a:cs typeface="Lato-Regular"/>
            </a:endParaRPr>
          </a:p>
          <a:p>
            <a:pPr marL="0" marR="0">
              <a:buNone/>
            </a:pPr>
            <a:r>
              <a:rPr lang="en-US" sz="9600" dirty="0">
                <a:latin typeface="Lato-Regular"/>
                <a:ea typeface="Aptos" panose="020B0004020202020204" pitchFamily="34" charset="0"/>
                <a:cs typeface="Lato-Regular"/>
              </a:rPr>
              <a:t>AI can:</a:t>
            </a:r>
          </a:p>
          <a:p>
            <a:pPr marL="171450" indent="-171450">
              <a:buFont typeface="Arial" panose="020B0604020202020204" pitchFamily="34" charset="0"/>
              <a:buChar char="•"/>
            </a:pPr>
            <a:r>
              <a:rPr lang="en-US" sz="1100" dirty="0">
                <a:latin typeface="Lato-Regular"/>
                <a:ea typeface="Aptos" panose="020B0004020202020204" pitchFamily="34" charset="0"/>
                <a:cs typeface="Lato-Regular"/>
              </a:rPr>
              <a:t>enhance diagnostic accuracy, </a:t>
            </a:r>
          </a:p>
          <a:p>
            <a:pPr marL="171450" indent="-171450">
              <a:buFont typeface="Arial" panose="020B0604020202020204" pitchFamily="34" charset="0"/>
              <a:buChar char="•"/>
            </a:pPr>
            <a:r>
              <a:rPr lang="en-US" sz="1100" dirty="0">
                <a:latin typeface="Lato-Regular"/>
                <a:ea typeface="Aptos" panose="020B0004020202020204" pitchFamily="34" charset="0"/>
                <a:cs typeface="Lato-Regular"/>
              </a:rPr>
              <a:t>personalize treatment plans,</a:t>
            </a:r>
          </a:p>
          <a:p>
            <a:pPr marL="171450" indent="-171450">
              <a:buFont typeface="Arial" panose="020B0604020202020204" pitchFamily="34" charset="0"/>
              <a:buChar char="•"/>
            </a:pPr>
            <a:r>
              <a:rPr lang="en-US" sz="1100" dirty="0">
                <a:latin typeface="Lato-Regular"/>
                <a:ea typeface="Aptos" panose="020B0004020202020204" pitchFamily="34" charset="0"/>
                <a:cs typeface="Lato-Regular"/>
              </a:rPr>
              <a:t>accelerate drug discovery, and</a:t>
            </a:r>
          </a:p>
          <a:p>
            <a:pPr marL="171450" indent="-171450">
              <a:buFont typeface="Arial" panose="020B0604020202020204" pitchFamily="34" charset="0"/>
              <a:buChar char="•"/>
            </a:pPr>
            <a:r>
              <a:rPr lang="en-US" sz="1100" dirty="0">
                <a:latin typeface="Lato-Regular"/>
                <a:ea typeface="Aptos" panose="020B0004020202020204" pitchFamily="34" charset="0"/>
                <a:cs typeface="Lato-Regular"/>
              </a:rPr>
              <a:t>streamline administrative tasks.</a:t>
            </a:r>
          </a:p>
          <a:p>
            <a:pPr marL="0" marR="0">
              <a:buNone/>
            </a:pPr>
            <a:r>
              <a:rPr lang="en-US" sz="1200" dirty="0">
                <a:solidFill>
                  <a:srgbClr val="272827"/>
                </a:solidFill>
                <a:effectLst/>
                <a:latin typeface="Lato-Regular"/>
                <a:ea typeface="Times New Roman" panose="02020603050405020304" pitchFamily="18" charset="0"/>
                <a:cs typeface="Times New Roman" panose="02020603050405020304" pitchFamily="18" charset="0"/>
              </a:rPr>
              <a:t>The World Health Organization states that “</a:t>
            </a:r>
            <a:r>
              <a:rPr lang="en-US" sz="1200" i="1" dirty="0">
                <a:solidFill>
                  <a:srgbClr val="272827"/>
                </a:solidFill>
                <a:effectLst/>
                <a:latin typeface="Lato-Regular"/>
                <a:ea typeface="Times New Roman" panose="02020603050405020304" pitchFamily="18" charset="0"/>
                <a:cs typeface="Times New Roman" panose="02020603050405020304" pitchFamily="18" charset="0"/>
              </a:rPr>
              <a:t>AI can augment the ability of health-care providers to improve patient care, provide accurate diagnoses, optimize treatment plans, support pandemic preparedness and response, inform the decisions of health policymakers, or allocate resources within health systems.” </a:t>
            </a:r>
            <a:r>
              <a:rPr lang="en-US" sz="1100" kern="100" dirty="0">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3</a:t>
            </a:fld>
            <a:endParaRPr lang="en-US"/>
          </a:p>
        </p:txBody>
      </p:sp>
    </p:spTree>
    <p:extLst>
      <p:ext uri="{BB962C8B-B14F-4D97-AF65-F5344CB8AC3E}">
        <p14:creationId xmlns:p14="http://schemas.microsoft.com/office/powerpoint/2010/main" val="972586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Many AI models, particularly deep learning algorithms, function as "black boxes," complicating decision </a:t>
            </a:r>
            <a:r>
              <a:rPr lang="en-US" b="1" i="1" dirty="0"/>
              <a:t>transparency</a:t>
            </a:r>
            <a:r>
              <a:rPr lang="en-US" dirty="0"/>
              <a:t>. Developing Explainable AI (XAI) is essential for fostering trust and understanding in critical fields like healthcare and criminal justice.</a:t>
            </a:r>
          </a:p>
          <a:p>
            <a:pPr marL="0" indent="0">
              <a:buNone/>
            </a:pPr>
            <a:endParaRPr lang="en-US" dirty="0"/>
          </a:p>
          <a:p>
            <a:pPr marL="0" indent="0">
              <a:buNone/>
            </a:pPr>
            <a:r>
              <a:rPr lang="en-US" dirty="0"/>
              <a:t>As AI systems gain autonomy, it is vital to maintain human </a:t>
            </a:r>
            <a:r>
              <a:rPr lang="en-US" b="1" i="1" dirty="0"/>
              <a:t>contro</a:t>
            </a:r>
            <a:r>
              <a:rPr lang="en-US" dirty="0"/>
              <a:t>l over critical decisions, requiring clear guidelines for intervention. This also involves addressing the complexities of </a:t>
            </a:r>
            <a:r>
              <a:rPr lang="en-US" b="1" i="1" dirty="0"/>
              <a:t>accountability</a:t>
            </a:r>
            <a:r>
              <a:rPr lang="en-US" dirty="0"/>
              <a:t> regarding responsibility for AI actions among developers, users, and the AI itself.</a:t>
            </a:r>
          </a:p>
          <a:p>
            <a:pPr marL="0" indent="0">
              <a:buNone/>
            </a:pPr>
            <a:endParaRPr lang="en-US" dirty="0"/>
          </a:p>
          <a:p>
            <a:pPr marL="0" indent="0">
              <a:buNone/>
            </a:pPr>
            <a:r>
              <a:rPr lang="en-US" dirty="0"/>
              <a:t>AI algorithms can perpetuate </a:t>
            </a:r>
            <a:r>
              <a:rPr lang="en-US" b="1" i="1" dirty="0"/>
              <a:t>biases</a:t>
            </a:r>
            <a:r>
              <a:rPr lang="en-US" dirty="0"/>
              <a:t> inherent in training data, resulting in </a:t>
            </a:r>
            <a:r>
              <a:rPr lang="en-US" b="1" i="1" dirty="0"/>
              <a:t>unfair treatmen</a:t>
            </a:r>
            <a:r>
              <a:rPr lang="en-US" dirty="0"/>
              <a:t>t based on factors such as race, gender, or socioeconomic status. Ensuring fairness requires careful data selection and algorithm design to prevent disparities in healthcare delivery.</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30</a:t>
            </a:fld>
            <a:endParaRPr lang="en-US"/>
          </a:p>
        </p:txBody>
      </p:sp>
    </p:spTree>
    <p:extLst>
      <p:ext uri="{BB962C8B-B14F-4D97-AF65-F5344CB8AC3E}">
        <p14:creationId xmlns:p14="http://schemas.microsoft.com/office/powerpoint/2010/main" val="2325635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Ensuring patient data privacy and security is crucial for AI systems, which must comply with regulations like HIPAA while addressing risks of harm, misuse, and manipulation that can arise from deepfakes, autonomous weapons, or cyberattacks. </a:t>
            </a:r>
          </a:p>
          <a:p>
            <a:pPr marL="0" indent="0">
              <a:buNone/>
            </a:pPr>
            <a:endParaRPr lang="en-US" dirty="0"/>
          </a:p>
          <a:p>
            <a:pPr marL="0" indent="0">
              <a:buNone/>
            </a:pPr>
            <a:r>
              <a:rPr lang="en-US" dirty="0"/>
              <a:t>The February 2024 </a:t>
            </a:r>
            <a:r>
              <a:rPr lang="en-US" dirty="0" err="1"/>
              <a:t>BlackCat</a:t>
            </a:r>
            <a:r>
              <a:rPr lang="en-US" dirty="0"/>
              <a:t>/ALPHV ransomware attack on Change Healthcare disrupted healthcare commerce, exposed the personal health information (PHI) of 190 million individuals, and led to a $22 million ransom payment. Healthcare breaches in the US increased by 64.1% in 2024, affecting 277 million records, 81% of the population.</a:t>
            </a:r>
          </a:p>
          <a:p>
            <a:pPr marL="0" indent="0">
              <a:buNone/>
            </a:pPr>
            <a:endParaRPr lang="en-US" dirty="0"/>
          </a:p>
          <a:p>
            <a:pPr marL="0" indent="0">
              <a:buNone/>
            </a:pPr>
            <a:r>
              <a:rPr lang="en-US" dirty="0"/>
              <a:t>The May 2017 WannaCry ransomware attack impacted hundreds of thousands of computers worldwide, encrypting files and demanding ransom payments in Bitcoin. By exploiting the </a:t>
            </a:r>
            <a:r>
              <a:rPr lang="en-US" dirty="0" err="1"/>
              <a:t>EternalBlue</a:t>
            </a:r>
            <a:r>
              <a:rPr lang="en-US" dirty="0"/>
              <a:t> vulnerability, it severely affected organizations, notably the UK's NHS, leading to canceled appointments and disrupted services.</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31</a:t>
            </a:fld>
            <a:endParaRPr lang="en-US"/>
          </a:p>
        </p:txBody>
      </p:sp>
    </p:spTree>
    <p:extLst>
      <p:ext uri="{BB962C8B-B14F-4D97-AF65-F5344CB8AC3E}">
        <p14:creationId xmlns:p14="http://schemas.microsoft.com/office/powerpoint/2010/main" val="1498159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i="1" dirty="0"/>
              <a:t>Discrimination in AI applications, </a:t>
            </a:r>
            <a:r>
              <a:rPr lang="en-US" dirty="0"/>
              <a:t>such as hiring, law enforcement, and lending, can perpetuate existing inequalities if not correctly managed. It is essential to implement measures that promote equity and prevent discrimination.</a:t>
            </a:r>
          </a:p>
          <a:p>
            <a:pPr marL="0" indent="0">
              <a:buNone/>
            </a:pPr>
            <a:endParaRPr lang="en-US" baseline="30000" dirty="0"/>
          </a:p>
          <a:p>
            <a:pPr marL="0" indent="0">
              <a:buNone/>
            </a:pPr>
            <a:r>
              <a:rPr lang="en-US" dirty="0"/>
              <a:t>The rise of AI and automation may lead to </a:t>
            </a:r>
            <a:r>
              <a:rPr lang="en-US" i="1" dirty="0"/>
              <a:t>job displacement.</a:t>
            </a:r>
            <a:r>
              <a:rPr lang="en-US" dirty="0"/>
              <a:t> Ethical considerations include how to support affected workers and ensure a just transition.</a:t>
            </a:r>
          </a:p>
          <a:p>
            <a:pPr marL="0" indent="0">
              <a:buNone/>
            </a:pPr>
            <a:endParaRPr lang="en-US" dirty="0"/>
          </a:p>
          <a:p>
            <a:pPr marL="0" indent="0">
              <a:buNone/>
            </a:pPr>
            <a:r>
              <a:rPr lang="en-US" dirty="0"/>
              <a:t>The development of superintelligent AI poses existential risks and ethical dilemmas regarding control and alignment with human values. Similarly, gene editing technologies like CRISPR-Cas9 raise debates about enhancing human cognitive abilities and creating "superhuman" species.</a:t>
            </a:r>
          </a:p>
          <a:p>
            <a:pPr marL="0" indent="0">
              <a:buNone/>
            </a:pPr>
            <a:endParaRPr lang="en-US" dirty="0"/>
          </a:p>
          <a:p>
            <a:pPr marL="0" indent="0">
              <a:buNone/>
            </a:pPr>
            <a:r>
              <a:rPr lang="en-US" dirty="0"/>
              <a:t>Theoretically, gene editing could be used to </a:t>
            </a:r>
            <a:r>
              <a:rPr lang="en-US" i="1" dirty="0"/>
              <a:t>enhance physical traits such as strength, endurance, or speed</a:t>
            </a:r>
            <a:r>
              <a:rPr lang="en-US" dirty="0"/>
              <a:t> by altering genes associated with muscle growth or metabolism. This could lead to “gene doping” among athletes. </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32</a:t>
            </a:fld>
            <a:endParaRPr lang="en-US"/>
          </a:p>
        </p:txBody>
      </p:sp>
    </p:spTree>
    <p:extLst>
      <p:ext uri="{BB962C8B-B14F-4D97-AF65-F5344CB8AC3E}">
        <p14:creationId xmlns:p14="http://schemas.microsoft.com/office/powerpoint/2010/main" val="782920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Hallucination occurs when AI generates incorrect or fabricated information and presents it as factual. In medicine, this creates challenges for patient safety, leading to incorrect diagnoses, inappropriate treatments, and potential harm, including adverse drug reactions or delays in care. </a:t>
            </a:r>
          </a:p>
          <a:p>
            <a:pPr marL="0" indent="0">
              <a:buNone/>
            </a:pPr>
            <a:endParaRPr lang="en-US" dirty="0"/>
          </a:p>
          <a:p>
            <a:pPr marL="0" indent="0">
              <a:buNone/>
            </a:pPr>
            <a:r>
              <a:rPr lang="en-US" dirty="0"/>
              <a:t>Hallucinations in AI systems often arise from biases or gaps in the training data. While training on diverse, high-quality datasets is crucial, the complexity of medical knowledge complicates the consistent accuracy and context understanding in AI outputs.</a:t>
            </a:r>
          </a:p>
          <a:p>
            <a:pPr marL="0" indent="0">
              <a:buNone/>
            </a:pPr>
            <a:endParaRPr lang="en-US" dirty="0"/>
          </a:p>
          <a:p>
            <a:pPr marL="0" indent="0">
              <a:buNone/>
            </a:pPr>
            <a:r>
              <a:rPr lang="en-US" dirty="0"/>
              <a:t>Frequent hallucinations can erode healthcare professionals' trust in AI, leading to reluctance to use these tools and undermining their benefits. Misleading information complicates provider-patient communication, fostering confusion and uncertainty during critical decision-making.</a:t>
            </a:r>
          </a:p>
          <a:p>
            <a:pPr marL="0" indent="0">
              <a:buNone/>
            </a:pPr>
            <a:endParaRPr lang="en-US" dirty="0"/>
          </a:p>
          <a:p>
            <a:pPr marL="0" indent="0">
              <a:buNone/>
            </a:pPr>
            <a:r>
              <a:rPr lang="en-US" dirty="0"/>
              <a:t>Hallucinations raise complex liability questions in healthcare when erroneous AI information harms patients, complicating responsibility among developers, providers, and institutions. Therefore, regulatory bodies must establish guidelines to ensure AI's safety and efficacy amid rapid technological evolution.</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33</a:t>
            </a:fld>
            <a:endParaRPr lang="en-US"/>
          </a:p>
        </p:txBody>
      </p:sp>
    </p:spTree>
    <p:extLst>
      <p:ext uri="{BB962C8B-B14F-4D97-AF65-F5344CB8AC3E}">
        <p14:creationId xmlns:p14="http://schemas.microsoft.com/office/powerpoint/2010/main" val="2161065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AI technologies in medicine must undergo rigorous testing and validation and get approval from regulatory bodies to ensure </a:t>
            </a:r>
            <a:r>
              <a:rPr lang="en-US" i="1" dirty="0"/>
              <a:t>safety and efficacy </a:t>
            </a:r>
            <a:r>
              <a:rPr lang="en-US" dirty="0"/>
              <a:t>before being implemented in clinical settings.</a:t>
            </a:r>
            <a:r>
              <a:rPr lang="en-US" i="1" baseline="30000" dirty="0"/>
              <a:t> </a:t>
            </a:r>
          </a:p>
          <a:p>
            <a:pPr marL="0" indent="0">
              <a:buNone/>
            </a:pPr>
            <a:endParaRPr lang="en-US" i="1" baseline="30000" dirty="0"/>
          </a:p>
          <a:p>
            <a:pPr marL="0" indent="0">
              <a:buNone/>
            </a:pPr>
            <a:r>
              <a:rPr lang="en-US" dirty="0"/>
              <a:t>Establishing ethical guidelines and regulatory frameworks for AI development and deployment is essential to ensure that technology serves the public good and aligns with societal values. </a:t>
            </a:r>
          </a:p>
          <a:p>
            <a:pPr marL="0" indent="0">
              <a:buNone/>
            </a:pPr>
            <a:endParaRPr lang="en-US" dirty="0"/>
          </a:p>
          <a:p>
            <a:pPr marL="0" indent="0">
              <a:buNone/>
            </a:pPr>
            <a:r>
              <a:rPr lang="en-US" dirty="0"/>
              <a:t> The EU AI Act in 2024 proposes regulations ensuring AI safety, rights respect, and trustworthiness, outlining compliance for providers and users, with national authorities enforcing and fining non-compliance. </a:t>
            </a:r>
          </a:p>
          <a:p>
            <a:pPr marL="0" indent="0">
              <a:buNone/>
            </a:pPr>
            <a:endParaRPr lang="en-US" dirty="0"/>
          </a:p>
          <a:p>
            <a:pPr marL="0" indent="0">
              <a:buNone/>
            </a:pPr>
            <a:r>
              <a:rPr lang="en-US" dirty="0"/>
              <a:t>The U.S. lacks comprehensive federal AI regulation, but state-level initiatives, like New York's 80+ bills on AI transparency and use limitations, are in progress, with some enacted or pending.</a:t>
            </a:r>
          </a:p>
          <a:p>
            <a:pPr marL="0" indent="0">
              <a:buNone/>
            </a:pPr>
            <a:endParaRPr lang="en-US" dirty="0"/>
          </a:p>
          <a:p>
            <a:pPr marL="0" indent="0">
              <a:buNone/>
            </a:pPr>
            <a:r>
              <a:rPr lang="en-US" b="1" i="1" dirty="0"/>
              <a:t>Integration into Clinical Workflows</a:t>
            </a:r>
            <a:endParaRPr lang="en-US" b="1" dirty="0"/>
          </a:p>
          <a:p>
            <a:pPr marL="0" indent="0">
              <a:buNone/>
            </a:pPr>
            <a:r>
              <a:rPr lang="en-US" dirty="0"/>
              <a:t>Seamless integration</a:t>
            </a:r>
            <a:r>
              <a:rPr lang="en-US" i="1" dirty="0"/>
              <a:t> of AI tools</a:t>
            </a:r>
            <a:r>
              <a:rPr lang="en-US" dirty="0"/>
              <a:t> into existing healthcare systems and</a:t>
            </a:r>
            <a:r>
              <a:rPr lang="en-US" i="1" dirty="0"/>
              <a:t> </a:t>
            </a:r>
            <a:r>
              <a:rPr lang="en-US" dirty="0"/>
              <a:t>clinical workflows is essential for maximizing their utility and successful adoption. </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34</a:t>
            </a:fld>
            <a:endParaRPr lang="en-US"/>
          </a:p>
        </p:txBody>
      </p:sp>
    </p:spTree>
    <p:extLst>
      <p:ext uri="{BB962C8B-B14F-4D97-AF65-F5344CB8AC3E}">
        <p14:creationId xmlns:p14="http://schemas.microsoft.com/office/powerpoint/2010/main" val="3265147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Collaboration among AI researchers, clinicians, and healthcare professionals is essential for developing effective AI solutions, ensuring a shared understanding and unified efforts. International dialogue on AI safety and ethics is crucial for harnessing the benefits of AI while mitigating risks, promoting a safe and equitable future worldwide.</a:t>
            </a:r>
          </a:p>
          <a:p>
            <a:pPr marL="0" indent="0">
              <a:buNone/>
            </a:pPr>
            <a:endParaRPr lang="en-US" sz="1200" dirty="0"/>
          </a:p>
          <a:p>
            <a:pPr marL="0" indent="0">
              <a:buNone/>
            </a:pPr>
            <a:r>
              <a:rPr lang="en-US" sz="1200" b="1" i="1" dirty="0"/>
              <a:t>The Bletchley Declaration, </a:t>
            </a:r>
            <a:r>
              <a:rPr lang="en-US" sz="1200" dirty="0"/>
              <a:t>established during the AI Safety Summit on November 1-2, 2023, commits countries to the safe development of AI, emphasizing the importance of ethical development, transparency, and accountability. It urges international collaboration, increased research investment, and robust regulations to ensure that AI benefits society while minimizing risks.</a:t>
            </a:r>
          </a:p>
          <a:p>
            <a:pPr marL="0" indent="0">
              <a:buNone/>
            </a:pPr>
            <a:endParaRPr lang="en-US" sz="1200" dirty="0"/>
          </a:p>
          <a:p>
            <a:pPr marL="0" indent="0">
              <a:buNone/>
            </a:pPr>
            <a:r>
              <a:rPr lang="en-US" sz="1200" b="1" i="1" dirty="0"/>
              <a:t>The General Data Protection Regulation (GDPR), </a:t>
            </a:r>
            <a:r>
              <a:rPr lang="en-US" sz="1200" dirty="0"/>
              <a:t>which took effect on May 25, 2018, safeguards individuals' privacy and personal data within the EU. It establishes principles for data processing and grants rights such as access, rectification, and erasure. Organizations must obtain consent and report breaches within 72 hours, facing fines for non-compliance.</a:t>
            </a:r>
          </a:p>
        </p:txBody>
      </p:sp>
      <p:sp>
        <p:nvSpPr>
          <p:cNvPr id="4" name="Slide Number Placeholder 3"/>
          <p:cNvSpPr>
            <a:spLocks noGrp="1"/>
          </p:cNvSpPr>
          <p:nvPr>
            <p:ph type="sldNum" sz="quarter" idx="5"/>
          </p:nvPr>
        </p:nvSpPr>
        <p:spPr/>
        <p:txBody>
          <a:bodyPr/>
          <a:lstStyle/>
          <a:p>
            <a:fld id="{006D145E-A404-194F-A15D-7BC1295AB5BE}" type="slidenum">
              <a:rPr lang="en-US" smtClean="0"/>
              <a:t>35</a:t>
            </a:fld>
            <a:endParaRPr lang="en-US"/>
          </a:p>
        </p:txBody>
      </p:sp>
    </p:spTree>
    <p:extLst>
      <p:ext uri="{BB962C8B-B14F-4D97-AF65-F5344CB8AC3E}">
        <p14:creationId xmlns:p14="http://schemas.microsoft.com/office/powerpoint/2010/main" val="3102423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future of AI in medicine holds tremendous promise as it becomes a transformative force in care delivery, significantly enhancing patient outcomes and improving quality of life. </a:t>
            </a:r>
          </a:p>
          <a:p>
            <a:endParaRPr lang="en-US" dirty="0"/>
          </a:p>
          <a:p>
            <a:r>
              <a:rPr lang="en-US" dirty="0"/>
              <a:t>By leveraging adaptive learning, artificial intelligence can improve diagnostic accuracy, ensuring patients receive effective care. It can also provide personalized health support tailored to individual needs. It can accelerate drug development, transform medical education, and play a crucial role in pandemic response.</a:t>
            </a:r>
          </a:p>
          <a:p>
            <a:endParaRPr lang="en-US" dirty="0"/>
          </a:p>
          <a:p>
            <a:r>
              <a:rPr lang="en-US" dirty="0"/>
              <a:t>However, addressing ethical and regulatory challenges is essential for the successful implementation and prevention of negative consequences.</a:t>
            </a:r>
          </a:p>
          <a:p>
            <a:endParaRPr lang="en-US" dirty="0"/>
          </a:p>
          <a:p>
            <a:r>
              <a:rPr lang="en-US" dirty="0"/>
              <a:t>The ideal future envisions a partnership where humans and advanced AI systems collaborate to enhance creativity and efficiency, yielding remarkable outcomes for healthcare.</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36</a:t>
            </a:fld>
            <a:endParaRPr lang="en-US"/>
          </a:p>
        </p:txBody>
      </p:sp>
    </p:spTree>
    <p:extLst>
      <p:ext uri="{BB962C8B-B14F-4D97-AF65-F5344CB8AC3E}">
        <p14:creationId xmlns:p14="http://schemas.microsoft.com/office/powerpoint/2010/main" val="545875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b="1" i="1" kern="0" dirty="0">
                <a:effectLst/>
                <a:latin typeface="Lato-Regular"/>
                <a:ea typeface="Aptos" panose="020B0004020202020204" pitchFamily="34" charset="0"/>
                <a:cs typeface="Lato-Regular"/>
              </a:rPr>
              <a:t>Narrow artificial intelligenc</a:t>
            </a:r>
            <a:r>
              <a:rPr lang="en-US" sz="1200" b="1" kern="0" dirty="0">
                <a:effectLst/>
                <a:latin typeface="Lato-Regular"/>
                <a:ea typeface="Aptos" panose="020B0004020202020204" pitchFamily="34" charset="0"/>
                <a:cs typeface="Lato-Regular"/>
              </a:rPr>
              <a:t>e </a:t>
            </a:r>
            <a:r>
              <a:rPr lang="en-US" sz="1200" kern="0" dirty="0">
                <a:effectLst/>
                <a:latin typeface="Lato-Regular"/>
                <a:ea typeface="Aptos" panose="020B0004020202020204" pitchFamily="34" charset="0"/>
                <a:cs typeface="Lato-Regular"/>
              </a:rPr>
              <a:t>is used for specific tasks, such as reading X-rays and pathology slides, translating languages, operating autonomous </a:t>
            </a:r>
            <a:r>
              <a:rPr lang="en-US" sz="1200" kern="0" dirty="0">
                <a:latin typeface="Lato-Regular"/>
                <a:ea typeface="Aptos" panose="020B0004020202020204" pitchFamily="34" charset="0"/>
                <a:cs typeface="Lato-Regular"/>
              </a:rPr>
              <a:t>vehicles, </a:t>
            </a:r>
            <a:r>
              <a:rPr lang="en-US" sz="1200" kern="0" dirty="0">
                <a:effectLst/>
                <a:latin typeface="Lato-Regular"/>
                <a:ea typeface="Aptos" panose="020B0004020202020204" pitchFamily="34" charset="0"/>
                <a:cs typeface="Lato-Regular"/>
              </a:rPr>
              <a:t>and playing games.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b="1" i="1" kern="0" dirty="0">
                <a:effectLst/>
                <a:latin typeface="Lato-Regular"/>
                <a:ea typeface="Aptos" panose="020B0004020202020204" pitchFamily="34" charset="0"/>
                <a:cs typeface="Lato-Regular"/>
              </a:rPr>
              <a:t>General AI or artificial general intelligence (AGI)</a:t>
            </a:r>
            <a:r>
              <a:rPr lang="en-US" sz="1200" kern="0" dirty="0">
                <a:effectLst/>
                <a:latin typeface="Lato-Regular"/>
                <a:ea typeface="Aptos" panose="020B0004020202020204" pitchFamily="34" charset="0"/>
                <a:cs typeface="Lato-Regular"/>
              </a:rPr>
              <a:t> refers to systems that can perform multiple complex tasks, understand ideas and concepts, engage in general problem-solving, exhibit common sense, learn from experience, and demonstrate emotional intelligence.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b="1" i="1" kern="0" dirty="0">
                <a:effectLst/>
                <a:latin typeface="Lato-Regular"/>
                <a:ea typeface="Aptos" panose="020B0004020202020204" pitchFamily="34" charset="0"/>
                <a:cs typeface="Lato-Regular"/>
              </a:rPr>
              <a:t>Superintelligent artificial intelligence</a:t>
            </a:r>
            <a:r>
              <a:rPr lang="en-US" sz="1200" kern="0" dirty="0">
                <a:effectLst/>
                <a:latin typeface="Lato-Regular"/>
                <a:ea typeface="Aptos" panose="020B0004020202020204" pitchFamily="34" charset="0"/>
                <a:cs typeface="Lato-Regular"/>
              </a:rPr>
              <a:t> is a form of AI that would surpass human intelligence in various areas, including persuasion and negotiation. It would be capable of solving significant global challenges, such as climate </a:t>
            </a:r>
            <a:r>
              <a:rPr lang="en-US" sz="1200" kern="0" dirty="0">
                <a:latin typeface="Lato-Regular"/>
                <a:ea typeface="Aptos" panose="020B0004020202020204" pitchFamily="34" charset="0"/>
                <a:cs typeface="Lato-Regular"/>
              </a:rPr>
              <a:t>change, and accelerate technological progress, including the discovery of cures for diseases currently considered incurable. </a:t>
            </a:r>
            <a:endParaRPr lang="en-US" sz="1200" kern="0" dirty="0">
              <a:effectLst/>
              <a:latin typeface="Lato-Regular"/>
              <a:ea typeface="Aptos" panose="020B0004020202020204" pitchFamily="34" charset="0"/>
              <a:cs typeface="Lato-Regular"/>
            </a:endParaRP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4</a:t>
            </a:fld>
            <a:endParaRPr lang="en-US"/>
          </a:p>
        </p:txBody>
      </p:sp>
    </p:spTree>
    <p:extLst>
      <p:ext uri="{BB962C8B-B14F-4D97-AF65-F5344CB8AC3E}">
        <p14:creationId xmlns:p14="http://schemas.microsoft.com/office/powerpoint/2010/main" val="2911815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i="1" kern="0" dirty="0">
                <a:effectLst/>
                <a:latin typeface="Lato-Regular"/>
                <a:ea typeface="Aptos" panose="020B0004020202020204" pitchFamily="34" charset="0"/>
                <a:cs typeface="Lato-Regular"/>
              </a:rPr>
              <a:t>Artificial intelligence </a:t>
            </a:r>
            <a:r>
              <a:rPr lang="en-US" kern="0" dirty="0">
                <a:effectLst/>
                <a:latin typeface="Lato-Regular"/>
                <a:ea typeface="Aptos" panose="020B0004020202020204" pitchFamily="34" charset="0"/>
                <a:cs typeface="Lato-Regular"/>
              </a:rPr>
              <a:t>does not exist independently of human intelligence. AI is designed, developed, and trained by humans using algorithms, data, and frameworks created by people.</a:t>
            </a:r>
            <a:r>
              <a:rPr lang="en-US" dirty="0">
                <a:effectLst/>
              </a:rPr>
              <a:t> </a:t>
            </a:r>
          </a:p>
          <a:p>
            <a:pPr marL="171450" indent="-171450">
              <a:buFont typeface="Arial" panose="020B0604020202020204" pitchFamily="34" charset="0"/>
              <a:buChar char="•"/>
            </a:pPr>
            <a:r>
              <a:rPr lang="en-US" kern="0" dirty="0">
                <a:effectLst/>
                <a:latin typeface="Lato-Regular"/>
                <a:ea typeface="Aptos" panose="020B0004020202020204" pitchFamily="34" charset="0"/>
                <a:cs typeface="Lato-Regular"/>
              </a:rPr>
              <a:t>It lacks consciousness, emotions, and understanding</a:t>
            </a:r>
            <a:r>
              <a:rPr lang="en-US" sz="1000" kern="0" dirty="0">
                <a:effectLst/>
                <a:latin typeface="Lato-Regular"/>
                <a:ea typeface="Aptos" panose="020B0004020202020204" pitchFamily="34" charset="0"/>
                <a:cs typeface="Lato-Regular"/>
              </a:rPr>
              <a:t>.</a:t>
            </a:r>
            <a:r>
              <a:rPr lang="en-US" dirty="0">
                <a:effectLst/>
              </a:rPr>
              <a:t> </a:t>
            </a:r>
          </a:p>
          <a:p>
            <a:pPr marL="171450" indent="-171450">
              <a:buFont typeface="Arial" panose="020B0604020202020204" pitchFamily="34" charset="0"/>
              <a:buChar char="•"/>
            </a:pPr>
            <a:endParaRPr lang="en-US" dirty="0">
              <a:effectLst/>
            </a:endParaRPr>
          </a:p>
          <a:p>
            <a:pPr marL="0" indent="0">
              <a:buNone/>
            </a:pPr>
            <a:r>
              <a:rPr lang="en-US" b="1" i="1" kern="0" dirty="0">
                <a:effectLst/>
                <a:latin typeface="Lato-Regular"/>
                <a:ea typeface="Aptos" panose="020B0004020202020204" pitchFamily="34" charset="0"/>
                <a:cs typeface="Lato-Regular"/>
              </a:rPr>
              <a:t>Augmented intelligence</a:t>
            </a:r>
            <a:r>
              <a:rPr lang="en-US" kern="0" dirty="0">
                <a:effectLst/>
                <a:latin typeface="Lato-Regular"/>
                <a:ea typeface="Aptos" panose="020B0004020202020204" pitchFamily="34" charset="0"/>
                <a:cs typeface="Lato-Regular"/>
              </a:rPr>
              <a:t> refers to the use of AI technology to enhance and extend human cognitive abilities rather than replace them. </a:t>
            </a:r>
          </a:p>
          <a:p>
            <a:pPr marL="171450" indent="-171450">
              <a:buFont typeface="Arial" panose="020B0604020202020204" pitchFamily="34" charset="0"/>
              <a:buChar char="•"/>
            </a:pPr>
            <a:r>
              <a:rPr lang="en-US" kern="0" dirty="0">
                <a:effectLst/>
                <a:latin typeface="Lato-Regular"/>
                <a:ea typeface="Aptos" panose="020B0004020202020204" pitchFamily="34" charset="0"/>
                <a:cs typeface="Lato-Regular"/>
              </a:rPr>
              <a:t>This concept emphasizes collaboration between humans and machines </a:t>
            </a:r>
            <a:endParaRPr lang="en-US" kern="0" dirty="0">
              <a:latin typeface="Lato-Regular"/>
              <a:ea typeface="Aptos" panose="020B0004020202020204" pitchFamily="34" charset="0"/>
              <a:cs typeface="Lato-Regular"/>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effectLst/>
                <a:latin typeface="Lato-Regular"/>
                <a:ea typeface="Aptos" panose="020B0004020202020204" pitchFamily="34" charset="0"/>
                <a:cs typeface="Lato-Regular"/>
              </a:rPr>
              <a:t>AI tools </a:t>
            </a:r>
            <a:r>
              <a:rPr lang="en-US" sz="1200" kern="0" dirty="0">
                <a:latin typeface="Lato-Regular"/>
                <a:ea typeface="Aptos" panose="020B0004020202020204" pitchFamily="34" charset="0"/>
                <a:cs typeface="Lato-Regular"/>
              </a:rPr>
              <a:t>enable informed decision-making, facilitate problem-solving, and enhance </a:t>
            </a:r>
            <a:r>
              <a:rPr lang="en-US" sz="1200" kern="0" dirty="0">
                <a:effectLst/>
                <a:latin typeface="Lato-Regular"/>
                <a:ea typeface="Aptos" panose="020B0004020202020204" pitchFamily="34" charset="0"/>
                <a:cs typeface="Lato-Regular"/>
              </a:rPr>
              <a:t>productivity. </a:t>
            </a:r>
            <a:r>
              <a:rPr lang="en-US" kern="0" dirty="0">
                <a:effectLst/>
                <a:latin typeface="Lato-Regular"/>
                <a:ea typeface="Aptos" panose="020B0004020202020204" pitchFamily="34" charset="0"/>
                <a:cs typeface="Lato-Regular"/>
              </a:rPr>
              <a:t>. </a:t>
            </a:r>
          </a:p>
          <a:p>
            <a:pPr marL="171450" indent="-171450">
              <a:buFont typeface="Arial" panose="020B0604020202020204" pitchFamily="34" charset="0"/>
              <a:buChar char="•"/>
            </a:pPr>
            <a:r>
              <a:rPr lang="en-US" kern="0" dirty="0">
                <a:latin typeface="Lato-Regular"/>
                <a:ea typeface="Aptos" panose="020B0004020202020204" pitchFamily="34" charset="0"/>
                <a:cs typeface="Lato-Regular"/>
              </a:rPr>
              <a:t>Humans </a:t>
            </a:r>
            <a:r>
              <a:rPr lang="en-US" kern="0" dirty="0">
                <a:effectLst/>
                <a:latin typeface="Lato-Regular"/>
                <a:ea typeface="Aptos" panose="020B0004020202020204" pitchFamily="34" charset="0"/>
                <a:cs typeface="Lato-Regular"/>
              </a:rPr>
              <a:t>provide creativity, intuition, and ethical judgment, while AI offers data processing, pattern recognition, and computational power</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5</a:t>
            </a:fld>
            <a:endParaRPr lang="en-US"/>
          </a:p>
        </p:txBody>
      </p:sp>
    </p:spTree>
    <p:extLst>
      <p:ext uri="{BB962C8B-B14F-4D97-AF65-F5344CB8AC3E}">
        <p14:creationId xmlns:p14="http://schemas.microsoft.com/office/powerpoint/2010/main" val="2700838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i="1" dirty="0">
                <a:effectLst/>
                <a:latin typeface="Lato" panose="020F0502020204030203" pitchFamily="34" charset="0"/>
                <a:ea typeface="Lato" panose="020F0502020204030203" pitchFamily="34" charset="0"/>
                <a:cs typeface="Lato" panose="020F0502020204030203" pitchFamily="34" charset="0"/>
              </a:rPr>
              <a:t>Digital biology</a:t>
            </a:r>
            <a:r>
              <a:rPr lang="en-US" b="1" dirty="0">
                <a:effectLst/>
                <a:latin typeface="Lato" panose="020F0502020204030203" pitchFamily="34" charset="0"/>
                <a:ea typeface="Lato" panose="020F0502020204030203" pitchFamily="34" charset="0"/>
                <a:cs typeface="Lato" panose="020F0502020204030203" pitchFamily="34" charset="0"/>
              </a:rPr>
              <a:t> </a:t>
            </a:r>
            <a:r>
              <a:rPr lang="en-US" dirty="0">
                <a:effectLst/>
                <a:latin typeface="Lato" panose="020F0502020204030203" pitchFamily="34" charset="0"/>
                <a:ea typeface="Lato" panose="020F0502020204030203" pitchFamily="34" charset="0"/>
                <a:cs typeface="Lato" panose="020F0502020204030203" pitchFamily="34" charset="0"/>
              </a:rPr>
              <a:t>combines biology with computational and digital technologies. </a:t>
            </a:r>
          </a:p>
          <a:p>
            <a:pPr>
              <a:buNone/>
            </a:pPr>
            <a:endParaRPr lang="en-US" dirty="0">
              <a:effectLst/>
              <a:latin typeface="Lato" panose="020F0502020204030203" pitchFamily="34" charset="0"/>
              <a:ea typeface="Lato" panose="020F0502020204030203" pitchFamily="34" charset="0"/>
              <a:cs typeface="Lato" panose="020F0502020204030203" pitchFamily="34" charset="0"/>
            </a:endParaRPr>
          </a:p>
          <a:p>
            <a:r>
              <a:rPr lang="en-US" i="1" dirty="0">
                <a:latin typeface="Lato" panose="020F0502020204030203" pitchFamily="34" charset="0"/>
                <a:ea typeface="Lato" panose="020F0502020204030203" pitchFamily="34" charset="0"/>
                <a:cs typeface="Lato" panose="020F0502020204030203" pitchFamily="34" charset="0"/>
              </a:rPr>
              <a:t>Bioinformatics </a:t>
            </a:r>
            <a:r>
              <a:rPr lang="en-US" dirty="0">
                <a:latin typeface="Lato" panose="020F0502020204030203" pitchFamily="34" charset="0"/>
                <a:ea typeface="Lato" panose="020F0502020204030203" pitchFamily="34" charset="0"/>
                <a:cs typeface="Lato" panose="020F0502020204030203" pitchFamily="34" charset="0"/>
              </a:rPr>
              <a:t>utilizes software and algorithms to analyze biological data, including genomics, transcriptomics, and proteomics</a:t>
            </a:r>
            <a:r>
              <a:rPr lang="en-US" i="1" dirty="0">
                <a:latin typeface="Lato" panose="020F0502020204030203" pitchFamily="34" charset="0"/>
                <a:ea typeface="Lato" panose="020F0502020204030203" pitchFamily="34" charset="0"/>
                <a:cs typeface="Lato" panose="020F0502020204030203" pitchFamily="34" charset="0"/>
              </a:rPr>
              <a:t>.</a:t>
            </a:r>
          </a:p>
          <a:p>
            <a:endParaRPr lang="en-US" dirty="0">
              <a:latin typeface="Lato" panose="020F0502020204030203" pitchFamily="34" charset="0"/>
              <a:ea typeface="Lato" panose="020F0502020204030203" pitchFamily="34" charset="0"/>
              <a:cs typeface="Lato" panose="020F0502020204030203" pitchFamily="34" charset="0"/>
            </a:endParaRPr>
          </a:p>
          <a:p>
            <a:r>
              <a:rPr lang="en-US" i="1" dirty="0">
                <a:effectLst/>
                <a:latin typeface="Lato" panose="020F0502020204030203" pitchFamily="34" charset="0"/>
                <a:ea typeface="Lato" panose="020F0502020204030203" pitchFamily="34" charset="0"/>
                <a:cs typeface="Lato" panose="020F0502020204030203" pitchFamily="34" charset="0"/>
              </a:rPr>
              <a:t>Computational biology </a:t>
            </a:r>
            <a:r>
              <a:rPr lang="en-US" dirty="0">
                <a:latin typeface="Lato" panose="020F0502020204030203" pitchFamily="34" charset="0"/>
                <a:ea typeface="Lato" panose="020F0502020204030203" pitchFamily="34" charset="0"/>
                <a:cs typeface="Lato" panose="020F0502020204030203" pitchFamily="34" charset="0"/>
              </a:rPr>
              <a:t>utilizes mathematical models and simulations to comprehend biological systems and forecast their</a:t>
            </a:r>
            <a:r>
              <a:rPr lang="en-US" dirty="0">
                <a:effectLst/>
                <a:latin typeface="Lato" panose="020F0502020204030203" pitchFamily="34" charset="0"/>
                <a:ea typeface="Lato" panose="020F0502020204030203" pitchFamily="34" charset="0"/>
                <a:cs typeface="Lato" panose="020F0502020204030203" pitchFamily="34" charset="0"/>
              </a:rPr>
              <a:t> </a:t>
            </a:r>
            <a:r>
              <a:rPr lang="en-US" dirty="0">
                <a:latin typeface="Lato" panose="020F0502020204030203" pitchFamily="34" charset="0"/>
                <a:ea typeface="Lato" panose="020F0502020204030203" pitchFamily="34" charset="0"/>
                <a:cs typeface="Lato" panose="020F0502020204030203" pitchFamily="34" charset="0"/>
              </a:rPr>
              <a:t>behavior. </a:t>
            </a:r>
          </a:p>
          <a:p>
            <a:endParaRPr lang="en-US" dirty="0">
              <a:effectLst/>
              <a:latin typeface="Lato" panose="020F0502020204030203" pitchFamily="34" charset="0"/>
              <a:ea typeface="Lato" panose="020F0502020204030203" pitchFamily="34" charset="0"/>
              <a:cs typeface="Lato" panose="020F0502020204030203" pitchFamily="34" charset="0"/>
            </a:endParaRPr>
          </a:p>
          <a:p>
            <a:r>
              <a:rPr lang="en-US" i="1" dirty="0">
                <a:latin typeface="Lato" panose="020F0502020204030203" pitchFamily="34" charset="0"/>
                <a:ea typeface="Lato" panose="020F0502020204030203" pitchFamily="34" charset="0"/>
                <a:cs typeface="Lato" panose="020F0502020204030203" pitchFamily="34" charset="0"/>
              </a:rPr>
              <a:t>Synthetic biology </a:t>
            </a:r>
            <a:r>
              <a:rPr lang="en-US" dirty="0">
                <a:latin typeface="Lato" panose="020F0502020204030203" pitchFamily="34" charset="0"/>
                <a:ea typeface="Lato" panose="020F0502020204030203" pitchFamily="34" charset="0"/>
                <a:cs typeface="Lato" panose="020F0502020204030203" pitchFamily="34" charset="0"/>
              </a:rPr>
              <a:t>merges biology and engineering to design and create new biological parts, devices, and systems. It often utilizes digital tools for modeling and design. </a:t>
            </a:r>
          </a:p>
          <a:p>
            <a:endParaRPr lang="en-US" dirty="0">
              <a:latin typeface="Lato" panose="020F0502020204030203" pitchFamily="34" charset="0"/>
              <a:ea typeface="Lato" panose="020F0502020204030203" pitchFamily="34" charset="0"/>
              <a:cs typeface="Lato" panose="020F0502020204030203" pitchFamily="34" charset="0"/>
            </a:endParaRPr>
          </a:p>
          <a:p>
            <a:r>
              <a:rPr lang="en-US" i="1" dirty="0">
                <a:latin typeface="Lato" panose="020F0502020204030203" pitchFamily="34" charset="0"/>
                <a:ea typeface="Lato" panose="020F0502020204030203" pitchFamily="34" charset="0"/>
                <a:cs typeface="Lato" panose="020F0502020204030203" pitchFamily="34" charset="0"/>
              </a:rPr>
              <a:t>Data integration </a:t>
            </a:r>
            <a:r>
              <a:rPr lang="en-US" dirty="0">
                <a:latin typeface="Lato" panose="020F0502020204030203" pitchFamily="34" charset="0"/>
                <a:ea typeface="Lato" panose="020F0502020204030203" pitchFamily="34" charset="0"/>
                <a:cs typeface="Lato" panose="020F0502020204030203" pitchFamily="34" charset="0"/>
              </a:rPr>
              <a:t>combines various types of biological data from different sources to gain comprehensive insights into biological questions </a:t>
            </a:r>
          </a:p>
          <a:p>
            <a:endParaRPr lang="en-US" dirty="0">
              <a:latin typeface="Lato" panose="020F0502020204030203" pitchFamily="34" charset="0"/>
              <a:ea typeface="Lato" panose="020F0502020204030203" pitchFamily="34" charset="0"/>
              <a:cs typeface="Lato" panose="020F050202020403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Nobel prize for chemistry in 2024 was awarded to biochemist David Baker for computational protein design, and neuroscientist Demis Hassabis and computer scientists John Jumper for protein structure prediction.</a:t>
            </a:r>
            <a:r>
              <a:rPr lang="en-US"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6</a:t>
            </a:fld>
            <a:endParaRPr lang="en-US"/>
          </a:p>
        </p:txBody>
      </p:sp>
    </p:spTree>
    <p:extLst>
      <p:ext uri="{BB962C8B-B14F-4D97-AF65-F5344CB8AC3E}">
        <p14:creationId xmlns:p14="http://schemas.microsoft.com/office/powerpoint/2010/main" val="1127401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0" dirty="0">
                <a:effectLst/>
                <a:latin typeface="Lato" panose="020F0502020204030203" pitchFamily="34" charset="0"/>
                <a:ea typeface="Lato" panose="020F0502020204030203" pitchFamily="34" charset="0"/>
                <a:cs typeface="Lato" panose="020F0502020204030203" pitchFamily="34" charset="0"/>
              </a:rPr>
              <a:t>The use of computers in medicine dates to the 1950s, when early efforts aimed to create intelligent systems that could replicate human decision-making in diagnosis and treatment.</a:t>
            </a:r>
            <a:r>
              <a:rPr lang="en-US" dirty="0">
                <a:effectLst/>
                <a:latin typeface="Lato" panose="020F0502020204030203" pitchFamily="34" charset="0"/>
                <a:ea typeface="Lato" panose="020F0502020204030203" pitchFamily="34" charset="0"/>
                <a:cs typeface="Lato" panose="020F0502020204030203" pitchFamily="34" charset="0"/>
              </a:rPr>
              <a:t> </a:t>
            </a:r>
          </a:p>
          <a:p>
            <a:endParaRPr lang="en-US" dirty="0">
              <a:effectLst/>
              <a:latin typeface="Lato" panose="020F0502020204030203" pitchFamily="34" charset="0"/>
              <a:ea typeface="Lato" panose="020F0502020204030203" pitchFamily="34" charset="0"/>
              <a:cs typeface="Lato" panose="020F0502020204030203" pitchFamily="34" charset="0"/>
            </a:endParaRPr>
          </a:p>
          <a:p>
            <a:r>
              <a:rPr lang="en-US" kern="0" dirty="0">
                <a:effectLst/>
                <a:latin typeface="Lato" panose="020F0502020204030203" pitchFamily="34" charset="0"/>
                <a:ea typeface="Lato" panose="020F0502020204030203" pitchFamily="34" charset="0"/>
                <a:cs typeface="Lato" panose="020F0502020204030203" pitchFamily="34" charset="0"/>
              </a:rPr>
              <a:t>Alan Turing, a pioneer in artificial intelligence, introduced the concept of machine intelligence in his seminal 1950 paper, ‘Computing Machinery and Intelligence,’ published in the academic philosophical journal </a:t>
            </a:r>
            <a:r>
              <a:rPr lang="en-US" i="1" kern="0" dirty="0">
                <a:effectLst/>
                <a:latin typeface="Lato" panose="020F0502020204030203" pitchFamily="34" charset="0"/>
                <a:ea typeface="Lato" panose="020F0502020204030203" pitchFamily="34" charset="0"/>
                <a:cs typeface="Lato" panose="020F0502020204030203" pitchFamily="34" charset="0"/>
              </a:rPr>
              <a:t>Mind</a:t>
            </a:r>
            <a:r>
              <a:rPr lang="en-US" kern="0" dirty="0">
                <a:effectLst/>
                <a:latin typeface="Lato" panose="020F0502020204030203" pitchFamily="34" charset="0"/>
                <a:ea typeface="Lato" panose="020F0502020204030203" pitchFamily="34" charset="0"/>
                <a:cs typeface="Lato" panose="020F0502020204030203" pitchFamily="34" charset="0"/>
              </a:rPr>
              <a:t>.</a:t>
            </a:r>
            <a:r>
              <a:rPr lang="en-US" dirty="0">
                <a:effectLst/>
                <a:latin typeface="Lato" panose="020F0502020204030203" pitchFamily="34" charset="0"/>
                <a:ea typeface="Lato" panose="020F0502020204030203" pitchFamily="34" charset="0"/>
                <a:cs typeface="Lato" panose="020F0502020204030203" pitchFamily="34" charset="0"/>
              </a:rPr>
              <a:t> </a:t>
            </a:r>
          </a:p>
          <a:p>
            <a:endParaRPr lang="en-US" dirty="0">
              <a:effectLst/>
              <a:latin typeface="Lato" panose="020F0502020204030203" pitchFamily="34" charset="0"/>
              <a:ea typeface="Lato" panose="020F0502020204030203" pitchFamily="34" charset="0"/>
              <a:cs typeface="Lato" panose="020F0502020204030203" pitchFamily="34" charset="0"/>
            </a:endParaRPr>
          </a:p>
          <a:p>
            <a:r>
              <a:rPr lang="en-US" kern="0" dirty="0">
                <a:effectLst/>
                <a:latin typeface="Lato" panose="020F0502020204030203" pitchFamily="34" charset="0"/>
                <a:ea typeface="Lato" panose="020F0502020204030203" pitchFamily="34" charset="0"/>
                <a:cs typeface="Lato" panose="020F0502020204030203" pitchFamily="34" charset="0"/>
              </a:rPr>
              <a:t>The 1956 </a:t>
            </a:r>
            <a:r>
              <a:rPr lang="en-US" i="1" kern="0" dirty="0">
                <a:effectLst/>
                <a:latin typeface="Lato" panose="020F0502020204030203" pitchFamily="34" charset="0"/>
                <a:ea typeface="Lato" panose="020F0502020204030203" pitchFamily="34" charset="0"/>
                <a:cs typeface="Lato" panose="020F0502020204030203" pitchFamily="34" charset="0"/>
              </a:rPr>
              <a:t>Dartmouth Summer Research Project on Artificial Intelligence,</a:t>
            </a:r>
            <a:r>
              <a:rPr lang="en-US" kern="0" dirty="0">
                <a:effectLst/>
                <a:latin typeface="Lato" panose="020F0502020204030203" pitchFamily="34" charset="0"/>
                <a:ea typeface="Lato" panose="020F0502020204030203" pitchFamily="34" charset="0"/>
                <a:cs typeface="Lato" panose="020F0502020204030203" pitchFamily="34" charset="0"/>
              </a:rPr>
              <a:t> organized by John McCarthy, is considered the foundational event that established artificial intelligence (AI) as a distinct field of study.</a:t>
            </a:r>
            <a:r>
              <a:rPr lang="en-US" dirty="0">
                <a:effectLst/>
                <a:latin typeface="Lato" panose="020F0502020204030203" pitchFamily="34" charset="0"/>
                <a:ea typeface="Lato" panose="020F0502020204030203" pitchFamily="34" charset="0"/>
                <a:cs typeface="Lato" panose="020F0502020204030203" pitchFamily="34" charset="0"/>
              </a:rPr>
              <a:t> </a:t>
            </a:r>
            <a:r>
              <a:rPr lang="en-US" kern="100" dirty="0">
                <a:effectLst/>
                <a:latin typeface="Lato" panose="020F0502020204030203" pitchFamily="34" charset="0"/>
                <a:ea typeface="Lato" panose="020F0502020204030203" pitchFamily="34" charset="0"/>
                <a:cs typeface="Lato" panose="020F0502020204030203" pitchFamily="34" charset="0"/>
              </a:rPr>
              <a:t> </a:t>
            </a:r>
          </a:p>
          <a:p>
            <a:endParaRPr lang="en-US" kern="100" dirty="0">
              <a:effectLst/>
              <a:latin typeface="Lato" panose="020F0502020204030203" pitchFamily="34" charset="0"/>
              <a:ea typeface="Lato" panose="020F0502020204030203" pitchFamily="34" charset="0"/>
              <a:cs typeface="Lato" panose="020F0502020204030203" pitchFamily="34" charset="0"/>
            </a:endParaRPr>
          </a:p>
          <a:p>
            <a:r>
              <a:rPr lang="en-US" sz="1200" kern="100" dirty="0">
                <a:solidFill>
                  <a:srgbClr val="000000"/>
                </a:solidFill>
                <a:effectLst/>
                <a:latin typeface="Lato" panose="020F0502020204030203" pitchFamily="34" charset="0"/>
                <a:ea typeface="Lato" panose="020F0502020204030203" pitchFamily="34" charset="0"/>
                <a:cs typeface="Lato" panose="020F0502020204030203" pitchFamily="34" charset="0"/>
              </a:rPr>
              <a:t>In 1952, punched cards were used to automate the correlation of data in the differential diagnosis of hematologic diseases. In 1961, a computer was introduced into medicine for this purpose. </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7</a:t>
            </a:fld>
            <a:endParaRPr lang="en-US"/>
          </a:p>
        </p:txBody>
      </p:sp>
    </p:spTree>
    <p:extLst>
      <p:ext uri="{BB962C8B-B14F-4D97-AF65-F5344CB8AC3E}">
        <p14:creationId xmlns:p14="http://schemas.microsoft.com/office/powerpoint/2010/main" val="3656791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kern="100" dirty="0">
                <a:solidFill>
                  <a:srgbClr val="000000"/>
                </a:solidFill>
                <a:effectLst/>
                <a:latin typeface="Lato" panose="020F0502020204030203" pitchFamily="34" charset="0"/>
                <a:ea typeface="Lato" panose="020F0502020204030203" pitchFamily="34" charset="0"/>
                <a:cs typeface="Lato" panose="020F0502020204030203" pitchFamily="34" charset="0"/>
              </a:rPr>
              <a:t>During the 1970s and 1980s, systems like MYCIN were developed to assist in diagnosing serious bacterial infections and recommending antibiotics. These systems relied on rule-based logic and were among the first attempts to apply AI in clinical settings.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kern="1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r>
              <a:rPr lang="en-US" kern="0" dirty="0">
                <a:effectLst/>
                <a:latin typeface="Lato" panose="020F0502020204030203" pitchFamily="34" charset="0"/>
                <a:ea typeface="Lato" panose="020F0502020204030203" pitchFamily="34" charset="0"/>
                <a:cs typeface="Lato" panose="020F0502020204030203" pitchFamily="34" charset="0"/>
              </a:rPr>
              <a:t>The late 20th and early 21st centuries saw significant advancements in </a:t>
            </a:r>
            <a:r>
              <a:rPr lang="en-US" i="1" kern="0" dirty="0">
                <a:effectLst/>
                <a:latin typeface="Lato" panose="020F0502020204030203" pitchFamily="34" charset="0"/>
                <a:ea typeface="Lato" panose="020F0502020204030203" pitchFamily="34" charset="0"/>
                <a:cs typeface="Lato" panose="020F0502020204030203" pitchFamily="34" charset="0"/>
              </a:rPr>
              <a:t>machine learning</a:t>
            </a:r>
            <a:r>
              <a:rPr lang="en-US" kern="0" dirty="0">
                <a:effectLst/>
                <a:latin typeface="Lato" panose="020F0502020204030203" pitchFamily="34" charset="0"/>
                <a:ea typeface="Lato" panose="020F0502020204030203" pitchFamily="34" charset="0"/>
                <a:cs typeface="Lato" panose="020F0502020204030203" pitchFamily="34" charset="0"/>
              </a:rPr>
              <a:t>, a subset of AI that enables computers to learn from data.</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kern="0" dirty="0">
              <a:effectLst/>
              <a:latin typeface="Lato" panose="020F0502020204030203" pitchFamily="34" charset="0"/>
              <a:ea typeface="Lato" panose="020F0502020204030203" pitchFamily="34" charset="0"/>
              <a:cs typeface="Lato" panose="020F0502020204030203" pitchFamily="34"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kern="0" dirty="0">
                <a:effectLst/>
                <a:latin typeface="Lato" panose="020F0502020204030203" pitchFamily="34" charset="0"/>
                <a:ea typeface="Lato" panose="020F0502020204030203" pitchFamily="34" charset="0"/>
                <a:cs typeface="Lato" panose="020F0502020204030203" pitchFamily="34" charset="0"/>
              </a:rPr>
              <a:t>The </a:t>
            </a:r>
            <a:r>
              <a:rPr lang="en-US" i="1" kern="0" dirty="0">
                <a:effectLst/>
                <a:latin typeface="Lato" panose="020F0502020204030203" pitchFamily="34" charset="0"/>
                <a:ea typeface="Lato" panose="020F0502020204030203" pitchFamily="34" charset="0"/>
                <a:cs typeface="Lato" panose="020F0502020204030203" pitchFamily="34" charset="0"/>
              </a:rPr>
              <a:t>digitization of health records</a:t>
            </a:r>
            <a:r>
              <a:rPr lang="en-US" kern="0" dirty="0">
                <a:effectLst/>
                <a:latin typeface="Lato" panose="020F0502020204030203" pitchFamily="34" charset="0"/>
                <a:ea typeface="Lato" panose="020F0502020204030203" pitchFamily="34" charset="0"/>
                <a:cs typeface="Lato" panose="020F0502020204030203" pitchFamily="34" charset="0"/>
              </a:rPr>
              <a:t> since the 1990s, along with the proliferation of medical data, has provided a rich source of information for AI systems to analyze. Electronic health records (EHRs), imaging data, and genomic data are now widely available for AI applications.</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kern="100" dirty="0">
              <a:effectLst/>
              <a:latin typeface="Lato" panose="020F0502020204030203" pitchFamily="34" charset="0"/>
              <a:ea typeface="Lato" panose="020F0502020204030203" pitchFamily="34" charset="0"/>
              <a:cs typeface="Lato" panose="020F0502020204030203" pitchFamily="34" charset="0"/>
            </a:endParaRPr>
          </a:p>
          <a:p>
            <a:r>
              <a:rPr lang="en-US" kern="0" dirty="0">
                <a:effectLst/>
                <a:latin typeface="Lato" panose="020F0502020204030203" pitchFamily="34" charset="0"/>
                <a:ea typeface="Lato" panose="020F0502020204030203" pitchFamily="34" charset="0"/>
                <a:cs typeface="Lato" panose="020F0502020204030203" pitchFamily="34" charset="0"/>
              </a:rPr>
              <a:t>In the first two decades of the 21st century, significant technological advancements in artificial intelligence (AI) have been witnessed within the field of medicine. These advancements have been driven by developments in machine learning, natural language processing</a:t>
            </a:r>
            <a:r>
              <a:rPr lang="en-US" kern="0" dirty="0">
                <a:effectLst/>
                <a:latin typeface="Helvetica" pitchFamily="2" charset="0"/>
                <a:ea typeface="Aptos" panose="020B0004020202020204" pitchFamily="34" charset="0"/>
                <a:cs typeface="Lato-Regular"/>
              </a:rPr>
              <a:t>, </a:t>
            </a:r>
            <a:r>
              <a:rPr lang="en-US" kern="0" dirty="0">
                <a:effectLst/>
                <a:latin typeface="Lato" panose="020F0502020204030203" pitchFamily="34" charset="0"/>
                <a:ea typeface="Lato" panose="020F0502020204030203" pitchFamily="34" charset="0"/>
                <a:cs typeface="Lato" panose="020F0502020204030203" pitchFamily="34" charset="0"/>
              </a:rPr>
              <a:t>computer vision, and chip technology (semiconductor design, speed, and capability)</a:t>
            </a:r>
            <a:r>
              <a:rPr lang="en-US" dirty="0">
                <a:effectLst/>
                <a:latin typeface="Lato" panose="020F0502020204030203" pitchFamily="34" charset="0"/>
                <a:ea typeface="Lato" panose="020F0502020204030203" pitchFamily="34" charset="0"/>
                <a:cs typeface="Lato" panose="020F0502020204030203" pitchFamily="34" charset="0"/>
              </a:rPr>
              <a:t> </a:t>
            </a:r>
            <a:endParaRPr lang="en-US" kern="100" dirty="0">
              <a:effectLst/>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1956 </a:t>
            </a:r>
            <a:r>
              <a:rPr lang="en-US" sz="1200" i="1" dirty="0"/>
              <a:t>Dartmouth Summer Research Project on Artificial Intelligence,</a:t>
            </a:r>
            <a:r>
              <a:rPr lang="en-US" sz="1200" dirty="0"/>
              <a:t> organized by John McCarthy</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8</a:t>
            </a:fld>
            <a:endParaRPr lang="en-US"/>
          </a:p>
        </p:txBody>
      </p:sp>
    </p:spTree>
    <p:extLst>
      <p:ext uri="{BB962C8B-B14F-4D97-AF65-F5344CB8AC3E}">
        <p14:creationId xmlns:p14="http://schemas.microsoft.com/office/powerpoint/2010/main" val="3934415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fundamental building blocks of artificial intelligence (AI) are data, algorithms, and computing power.</a:t>
            </a:r>
          </a:p>
          <a:p>
            <a:pPr marL="0" indent="0">
              <a:buNone/>
            </a:pPr>
            <a:endParaRPr lang="en-US" dirty="0"/>
          </a:p>
          <a:p>
            <a:r>
              <a:rPr lang="en-US" b="1" dirty="0"/>
              <a:t>Data </a:t>
            </a:r>
            <a:r>
              <a:rPr lang="en-US" dirty="0"/>
              <a:t>influences both the quality and biases of the system. It can be structured like spreadsheets or unstructured such as free text, raw or cleaned. Big data, ranging from gigabytes to zettabytes, drives deep learning through its volume, velocity, and variety.</a:t>
            </a:r>
          </a:p>
          <a:p>
            <a:endParaRPr lang="en-US" dirty="0"/>
          </a:p>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i="1" dirty="0"/>
              <a:t>Algorithms </a:t>
            </a:r>
            <a:r>
              <a:rPr lang="en-US" dirty="0"/>
              <a:t>optimize processes and automate tasks. They should be deterministic, feasible, and terminating. They operate through linear regression, decision trees, neural networks, and many other models They enable computer vision and data processing. </a:t>
            </a:r>
            <a:r>
              <a:rPr lang="en-US" sz="1200" kern="0" dirty="0">
                <a:effectLst/>
                <a:latin typeface="Lato-Regular"/>
                <a:ea typeface="Aptos" panose="020B0004020202020204" pitchFamily="34" charset="0"/>
                <a:cs typeface="Lato-Regular"/>
              </a:rPr>
              <a:t>There are several types of learning algorithms, including supervised learning, which involves training with labeled data; unsupervised learning, which works with unlabeled data to identify patterns; and reinforcement learning, which utilizes rewards to guide learning through trial and error.</a:t>
            </a:r>
          </a:p>
          <a:p>
            <a:r>
              <a:rPr lang="en-US" b="1" i="1" dirty="0"/>
              <a:t>Computing power </a:t>
            </a:r>
            <a:r>
              <a:rPr lang="en-US" dirty="0"/>
              <a:t>drives AI, with algorithms and data as foundations. AI's demands, especially in deep learning, require robust hardware.</a:t>
            </a:r>
          </a:p>
          <a:p>
            <a:endParaRPr lang="en-US" dirty="0"/>
          </a:p>
        </p:txBody>
      </p:sp>
      <p:sp>
        <p:nvSpPr>
          <p:cNvPr id="4" name="Slide Number Placeholder 3"/>
          <p:cNvSpPr>
            <a:spLocks noGrp="1"/>
          </p:cNvSpPr>
          <p:nvPr>
            <p:ph type="sldNum" sz="quarter" idx="5"/>
          </p:nvPr>
        </p:nvSpPr>
        <p:spPr/>
        <p:txBody>
          <a:bodyPr/>
          <a:lstStyle/>
          <a:p>
            <a:fld id="{006D145E-A404-194F-A15D-7BC1295AB5BE}" type="slidenum">
              <a:rPr lang="en-US" smtClean="0"/>
              <a:t>9</a:t>
            </a:fld>
            <a:endParaRPr lang="en-US"/>
          </a:p>
        </p:txBody>
      </p:sp>
    </p:spTree>
    <p:extLst>
      <p:ext uri="{BB962C8B-B14F-4D97-AF65-F5344CB8AC3E}">
        <p14:creationId xmlns:p14="http://schemas.microsoft.com/office/powerpoint/2010/main" val="2871615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E6E54-BE46-0329-38E6-AD45936C4D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0F36CF-0231-D03B-382E-EF0C2CCB1B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7037D3-18EF-67F3-B61A-2F17B34DDFFF}"/>
              </a:ext>
            </a:extLst>
          </p:cNvPr>
          <p:cNvSpPr>
            <a:spLocks noGrp="1"/>
          </p:cNvSpPr>
          <p:nvPr>
            <p:ph type="dt" sz="half" idx="10"/>
          </p:nvPr>
        </p:nvSpPr>
        <p:spPr/>
        <p:txBody>
          <a:bodyPr/>
          <a:lstStyle/>
          <a:p>
            <a:fld id="{227F0BA7-3FA3-9A47-876C-11C3AF94E0BC}" type="datetimeFigureOut">
              <a:rPr lang="en-US" smtClean="0"/>
              <a:t>6/8/25</a:t>
            </a:fld>
            <a:endParaRPr lang="en-US"/>
          </a:p>
        </p:txBody>
      </p:sp>
      <p:sp>
        <p:nvSpPr>
          <p:cNvPr id="5" name="Footer Placeholder 4">
            <a:extLst>
              <a:ext uri="{FF2B5EF4-FFF2-40B4-BE49-F238E27FC236}">
                <a16:creationId xmlns:a16="http://schemas.microsoft.com/office/drawing/2014/main" id="{54ABA574-F5FA-51D4-9816-9A76B0343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4992C-89C0-6D99-4630-3852C2CC5D73}"/>
              </a:ext>
            </a:extLst>
          </p:cNvPr>
          <p:cNvSpPr>
            <a:spLocks noGrp="1"/>
          </p:cNvSpPr>
          <p:nvPr>
            <p:ph type="sldNum" sz="quarter" idx="12"/>
          </p:nvPr>
        </p:nvSpPr>
        <p:spPr/>
        <p:txBody>
          <a:bodyPr/>
          <a:lstStyle/>
          <a:p>
            <a:fld id="{0207E53A-E8EC-AB4B-A078-F00E485C7820}" type="slidenum">
              <a:rPr lang="en-US" smtClean="0"/>
              <a:t>‹#›</a:t>
            </a:fld>
            <a:endParaRPr lang="en-US"/>
          </a:p>
        </p:txBody>
      </p:sp>
    </p:spTree>
    <p:extLst>
      <p:ext uri="{BB962C8B-B14F-4D97-AF65-F5344CB8AC3E}">
        <p14:creationId xmlns:p14="http://schemas.microsoft.com/office/powerpoint/2010/main" val="150557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867B-AB8B-1DE5-E9DB-25B2478BEE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1708A4-F325-AED9-D9A5-F250DD763C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D68A1F-97F9-2F41-7006-BE0F3A8513BD}"/>
              </a:ext>
            </a:extLst>
          </p:cNvPr>
          <p:cNvSpPr>
            <a:spLocks noGrp="1"/>
          </p:cNvSpPr>
          <p:nvPr>
            <p:ph type="dt" sz="half" idx="10"/>
          </p:nvPr>
        </p:nvSpPr>
        <p:spPr/>
        <p:txBody>
          <a:bodyPr/>
          <a:lstStyle/>
          <a:p>
            <a:fld id="{227F0BA7-3FA3-9A47-876C-11C3AF94E0BC}" type="datetimeFigureOut">
              <a:rPr lang="en-US" smtClean="0"/>
              <a:t>6/8/25</a:t>
            </a:fld>
            <a:endParaRPr lang="en-US"/>
          </a:p>
        </p:txBody>
      </p:sp>
      <p:sp>
        <p:nvSpPr>
          <p:cNvPr id="5" name="Footer Placeholder 4">
            <a:extLst>
              <a:ext uri="{FF2B5EF4-FFF2-40B4-BE49-F238E27FC236}">
                <a16:creationId xmlns:a16="http://schemas.microsoft.com/office/drawing/2014/main" id="{6F486F85-65E8-EA00-6521-AF3483329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D36F7-0179-AF30-8784-0C28BFDBCDFD}"/>
              </a:ext>
            </a:extLst>
          </p:cNvPr>
          <p:cNvSpPr>
            <a:spLocks noGrp="1"/>
          </p:cNvSpPr>
          <p:nvPr>
            <p:ph type="sldNum" sz="quarter" idx="12"/>
          </p:nvPr>
        </p:nvSpPr>
        <p:spPr/>
        <p:txBody>
          <a:bodyPr/>
          <a:lstStyle/>
          <a:p>
            <a:fld id="{0207E53A-E8EC-AB4B-A078-F00E485C7820}" type="slidenum">
              <a:rPr lang="en-US" smtClean="0"/>
              <a:t>‹#›</a:t>
            </a:fld>
            <a:endParaRPr lang="en-US"/>
          </a:p>
        </p:txBody>
      </p:sp>
    </p:spTree>
    <p:extLst>
      <p:ext uri="{BB962C8B-B14F-4D97-AF65-F5344CB8AC3E}">
        <p14:creationId xmlns:p14="http://schemas.microsoft.com/office/powerpoint/2010/main" val="263064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8BAE54-809C-CDDE-A2AF-EEDABE405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FCCE41-497C-5C16-2143-B1326C44F9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9334C-EFE4-5249-12C7-725464DD6EB1}"/>
              </a:ext>
            </a:extLst>
          </p:cNvPr>
          <p:cNvSpPr>
            <a:spLocks noGrp="1"/>
          </p:cNvSpPr>
          <p:nvPr>
            <p:ph type="dt" sz="half" idx="10"/>
          </p:nvPr>
        </p:nvSpPr>
        <p:spPr/>
        <p:txBody>
          <a:bodyPr/>
          <a:lstStyle/>
          <a:p>
            <a:fld id="{227F0BA7-3FA3-9A47-876C-11C3AF94E0BC}" type="datetimeFigureOut">
              <a:rPr lang="en-US" smtClean="0"/>
              <a:t>6/8/25</a:t>
            </a:fld>
            <a:endParaRPr lang="en-US"/>
          </a:p>
        </p:txBody>
      </p:sp>
      <p:sp>
        <p:nvSpPr>
          <p:cNvPr id="5" name="Footer Placeholder 4">
            <a:extLst>
              <a:ext uri="{FF2B5EF4-FFF2-40B4-BE49-F238E27FC236}">
                <a16:creationId xmlns:a16="http://schemas.microsoft.com/office/drawing/2014/main" id="{35112576-5902-2CCC-3D5B-6FD1D69F9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5FD9C-E72D-B507-C3C5-8A4538547956}"/>
              </a:ext>
            </a:extLst>
          </p:cNvPr>
          <p:cNvSpPr>
            <a:spLocks noGrp="1"/>
          </p:cNvSpPr>
          <p:nvPr>
            <p:ph type="sldNum" sz="quarter" idx="12"/>
          </p:nvPr>
        </p:nvSpPr>
        <p:spPr/>
        <p:txBody>
          <a:bodyPr/>
          <a:lstStyle/>
          <a:p>
            <a:fld id="{0207E53A-E8EC-AB4B-A078-F00E485C7820}" type="slidenum">
              <a:rPr lang="en-US" smtClean="0"/>
              <a:t>‹#›</a:t>
            </a:fld>
            <a:endParaRPr lang="en-US"/>
          </a:p>
        </p:txBody>
      </p:sp>
    </p:spTree>
    <p:extLst>
      <p:ext uri="{BB962C8B-B14F-4D97-AF65-F5344CB8AC3E}">
        <p14:creationId xmlns:p14="http://schemas.microsoft.com/office/powerpoint/2010/main" val="1024012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24F2D-ECCE-A572-0912-80FF0AAE8E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5FA4C3-7C00-FBA4-E926-01C469B58A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65A7B-E07E-9B1E-6886-EB8A7FAA8535}"/>
              </a:ext>
            </a:extLst>
          </p:cNvPr>
          <p:cNvSpPr>
            <a:spLocks noGrp="1"/>
          </p:cNvSpPr>
          <p:nvPr>
            <p:ph type="dt" sz="half" idx="10"/>
          </p:nvPr>
        </p:nvSpPr>
        <p:spPr/>
        <p:txBody>
          <a:bodyPr/>
          <a:lstStyle/>
          <a:p>
            <a:fld id="{227F0BA7-3FA3-9A47-876C-11C3AF94E0BC}" type="datetimeFigureOut">
              <a:rPr lang="en-US" smtClean="0"/>
              <a:t>6/8/25</a:t>
            </a:fld>
            <a:endParaRPr lang="en-US"/>
          </a:p>
        </p:txBody>
      </p:sp>
      <p:sp>
        <p:nvSpPr>
          <p:cNvPr id="5" name="Footer Placeholder 4">
            <a:extLst>
              <a:ext uri="{FF2B5EF4-FFF2-40B4-BE49-F238E27FC236}">
                <a16:creationId xmlns:a16="http://schemas.microsoft.com/office/drawing/2014/main" id="{FA7BABFA-79A8-22E4-F7BD-E5D0166BB3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91CBA-C855-82BD-5EC2-CADD619B0D07}"/>
              </a:ext>
            </a:extLst>
          </p:cNvPr>
          <p:cNvSpPr>
            <a:spLocks noGrp="1"/>
          </p:cNvSpPr>
          <p:nvPr>
            <p:ph type="sldNum" sz="quarter" idx="12"/>
          </p:nvPr>
        </p:nvSpPr>
        <p:spPr/>
        <p:txBody>
          <a:bodyPr/>
          <a:lstStyle/>
          <a:p>
            <a:fld id="{0207E53A-E8EC-AB4B-A078-F00E485C7820}" type="slidenum">
              <a:rPr lang="en-US" smtClean="0"/>
              <a:t>‹#›</a:t>
            </a:fld>
            <a:endParaRPr lang="en-US"/>
          </a:p>
        </p:txBody>
      </p:sp>
    </p:spTree>
    <p:extLst>
      <p:ext uri="{BB962C8B-B14F-4D97-AF65-F5344CB8AC3E}">
        <p14:creationId xmlns:p14="http://schemas.microsoft.com/office/powerpoint/2010/main" val="369498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9A928-FAA0-2CA6-EDE5-638BC3D7B5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76E471-E68C-A16F-F9C3-31073439E7E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4EB5A3-3CDB-6272-BADE-FC177E8152B9}"/>
              </a:ext>
            </a:extLst>
          </p:cNvPr>
          <p:cNvSpPr>
            <a:spLocks noGrp="1"/>
          </p:cNvSpPr>
          <p:nvPr>
            <p:ph type="dt" sz="half" idx="10"/>
          </p:nvPr>
        </p:nvSpPr>
        <p:spPr/>
        <p:txBody>
          <a:bodyPr/>
          <a:lstStyle/>
          <a:p>
            <a:fld id="{227F0BA7-3FA3-9A47-876C-11C3AF94E0BC}" type="datetimeFigureOut">
              <a:rPr lang="en-US" smtClean="0"/>
              <a:t>6/8/25</a:t>
            </a:fld>
            <a:endParaRPr lang="en-US"/>
          </a:p>
        </p:txBody>
      </p:sp>
      <p:sp>
        <p:nvSpPr>
          <p:cNvPr id="5" name="Footer Placeholder 4">
            <a:extLst>
              <a:ext uri="{FF2B5EF4-FFF2-40B4-BE49-F238E27FC236}">
                <a16:creationId xmlns:a16="http://schemas.microsoft.com/office/drawing/2014/main" id="{26BD90E2-07AD-A6C2-4DB0-D3673D0B83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3CC66-F9C4-54F9-059F-C1849EB37E3A}"/>
              </a:ext>
            </a:extLst>
          </p:cNvPr>
          <p:cNvSpPr>
            <a:spLocks noGrp="1"/>
          </p:cNvSpPr>
          <p:nvPr>
            <p:ph type="sldNum" sz="quarter" idx="12"/>
          </p:nvPr>
        </p:nvSpPr>
        <p:spPr/>
        <p:txBody>
          <a:bodyPr/>
          <a:lstStyle/>
          <a:p>
            <a:fld id="{0207E53A-E8EC-AB4B-A078-F00E485C7820}" type="slidenum">
              <a:rPr lang="en-US" smtClean="0"/>
              <a:t>‹#›</a:t>
            </a:fld>
            <a:endParaRPr lang="en-US"/>
          </a:p>
        </p:txBody>
      </p:sp>
    </p:spTree>
    <p:extLst>
      <p:ext uri="{BB962C8B-B14F-4D97-AF65-F5344CB8AC3E}">
        <p14:creationId xmlns:p14="http://schemas.microsoft.com/office/powerpoint/2010/main" val="4180285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6A8D3-E3C7-F232-D34E-8F61F191B5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10E196-C5B4-6EFC-F059-A437C1CD3A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43CD1F-BD8D-3EAF-92E6-7AB6AFE070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88E783-9BAC-3640-50FF-A5660D81DB86}"/>
              </a:ext>
            </a:extLst>
          </p:cNvPr>
          <p:cNvSpPr>
            <a:spLocks noGrp="1"/>
          </p:cNvSpPr>
          <p:nvPr>
            <p:ph type="dt" sz="half" idx="10"/>
          </p:nvPr>
        </p:nvSpPr>
        <p:spPr/>
        <p:txBody>
          <a:bodyPr/>
          <a:lstStyle/>
          <a:p>
            <a:fld id="{227F0BA7-3FA3-9A47-876C-11C3AF94E0BC}" type="datetimeFigureOut">
              <a:rPr lang="en-US" smtClean="0"/>
              <a:t>6/8/25</a:t>
            </a:fld>
            <a:endParaRPr lang="en-US"/>
          </a:p>
        </p:txBody>
      </p:sp>
      <p:sp>
        <p:nvSpPr>
          <p:cNvPr id="6" name="Footer Placeholder 5">
            <a:extLst>
              <a:ext uri="{FF2B5EF4-FFF2-40B4-BE49-F238E27FC236}">
                <a16:creationId xmlns:a16="http://schemas.microsoft.com/office/drawing/2014/main" id="{8C61C5C2-0486-8DD9-6CF0-55BF9D882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F66CA-FAFC-CDA3-A842-9BE76BBCB36C}"/>
              </a:ext>
            </a:extLst>
          </p:cNvPr>
          <p:cNvSpPr>
            <a:spLocks noGrp="1"/>
          </p:cNvSpPr>
          <p:nvPr>
            <p:ph type="sldNum" sz="quarter" idx="12"/>
          </p:nvPr>
        </p:nvSpPr>
        <p:spPr/>
        <p:txBody>
          <a:bodyPr/>
          <a:lstStyle/>
          <a:p>
            <a:fld id="{0207E53A-E8EC-AB4B-A078-F00E485C7820}" type="slidenum">
              <a:rPr lang="en-US" smtClean="0"/>
              <a:t>‹#›</a:t>
            </a:fld>
            <a:endParaRPr lang="en-US"/>
          </a:p>
        </p:txBody>
      </p:sp>
    </p:spTree>
    <p:extLst>
      <p:ext uri="{BB962C8B-B14F-4D97-AF65-F5344CB8AC3E}">
        <p14:creationId xmlns:p14="http://schemas.microsoft.com/office/powerpoint/2010/main" val="3224640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395F4-6020-0B02-17BA-3CFE77A651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B27D1A-0334-B631-16D9-328D64E422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0A7122-505E-B9C2-0824-9D3133DBAC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EFBAE0-DFD8-FEC3-B0B6-7B83917642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4C0ABC-EF07-45A9-3490-C3C47CB59C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D2EC67-151F-9304-1497-6E7BCAF853D2}"/>
              </a:ext>
            </a:extLst>
          </p:cNvPr>
          <p:cNvSpPr>
            <a:spLocks noGrp="1"/>
          </p:cNvSpPr>
          <p:nvPr>
            <p:ph type="dt" sz="half" idx="10"/>
          </p:nvPr>
        </p:nvSpPr>
        <p:spPr/>
        <p:txBody>
          <a:bodyPr/>
          <a:lstStyle/>
          <a:p>
            <a:fld id="{227F0BA7-3FA3-9A47-876C-11C3AF94E0BC}" type="datetimeFigureOut">
              <a:rPr lang="en-US" smtClean="0"/>
              <a:t>6/8/25</a:t>
            </a:fld>
            <a:endParaRPr lang="en-US"/>
          </a:p>
        </p:txBody>
      </p:sp>
      <p:sp>
        <p:nvSpPr>
          <p:cNvPr id="8" name="Footer Placeholder 7">
            <a:extLst>
              <a:ext uri="{FF2B5EF4-FFF2-40B4-BE49-F238E27FC236}">
                <a16:creationId xmlns:a16="http://schemas.microsoft.com/office/drawing/2014/main" id="{3AE0675D-CF1D-7EC5-ACF5-190E3C5F60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031FE3-D774-A55A-EF16-D0500DE37AC6}"/>
              </a:ext>
            </a:extLst>
          </p:cNvPr>
          <p:cNvSpPr>
            <a:spLocks noGrp="1"/>
          </p:cNvSpPr>
          <p:nvPr>
            <p:ph type="sldNum" sz="quarter" idx="12"/>
          </p:nvPr>
        </p:nvSpPr>
        <p:spPr/>
        <p:txBody>
          <a:bodyPr/>
          <a:lstStyle/>
          <a:p>
            <a:fld id="{0207E53A-E8EC-AB4B-A078-F00E485C7820}" type="slidenum">
              <a:rPr lang="en-US" smtClean="0"/>
              <a:t>‹#›</a:t>
            </a:fld>
            <a:endParaRPr lang="en-US"/>
          </a:p>
        </p:txBody>
      </p:sp>
    </p:spTree>
    <p:extLst>
      <p:ext uri="{BB962C8B-B14F-4D97-AF65-F5344CB8AC3E}">
        <p14:creationId xmlns:p14="http://schemas.microsoft.com/office/powerpoint/2010/main" val="2120354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CCBC-794E-59BE-6412-6D283D16CB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349FD-D869-24D1-2FFE-F6F52C83BD4C}"/>
              </a:ext>
            </a:extLst>
          </p:cNvPr>
          <p:cNvSpPr>
            <a:spLocks noGrp="1"/>
          </p:cNvSpPr>
          <p:nvPr>
            <p:ph type="dt" sz="half" idx="10"/>
          </p:nvPr>
        </p:nvSpPr>
        <p:spPr/>
        <p:txBody>
          <a:bodyPr/>
          <a:lstStyle/>
          <a:p>
            <a:fld id="{227F0BA7-3FA3-9A47-876C-11C3AF94E0BC}" type="datetimeFigureOut">
              <a:rPr lang="en-US" smtClean="0"/>
              <a:t>6/8/25</a:t>
            </a:fld>
            <a:endParaRPr lang="en-US"/>
          </a:p>
        </p:txBody>
      </p:sp>
      <p:sp>
        <p:nvSpPr>
          <p:cNvPr id="4" name="Footer Placeholder 3">
            <a:extLst>
              <a:ext uri="{FF2B5EF4-FFF2-40B4-BE49-F238E27FC236}">
                <a16:creationId xmlns:a16="http://schemas.microsoft.com/office/drawing/2014/main" id="{EBD3D5F5-19BA-FD48-F58D-6A1C40ED98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4C869-4B47-65B0-C7C1-E51316B71F8C}"/>
              </a:ext>
            </a:extLst>
          </p:cNvPr>
          <p:cNvSpPr>
            <a:spLocks noGrp="1"/>
          </p:cNvSpPr>
          <p:nvPr>
            <p:ph type="sldNum" sz="quarter" idx="12"/>
          </p:nvPr>
        </p:nvSpPr>
        <p:spPr/>
        <p:txBody>
          <a:bodyPr/>
          <a:lstStyle/>
          <a:p>
            <a:fld id="{0207E53A-E8EC-AB4B-A078-F00E485C7820}" type="slidenum">
              <a:rPr lang="en-US" smtClean="0"/>
              <a:t>‹#›</a:t>
            </a:fld>
            <a:endParaRPr lang="en-US"/>
          </a:p>
        </p:txBody>
      </p:sp>
    </p:spTree>
    <p:extLst>
      <p:ext uri="{BB962C8B-B14F-4D97-AF65-F5344CB8AC3E}">
        <p14:creationId xmlns:p14="http://schemas.microsoft.com/office/powerpoint/2010/main" val="1182906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BEF4A-87FB-D9AB-10DE-4084D836CC57}"/>
              </a:ext>
            </a:extLst>
          </p:cNvPr>
          <p:cNvSpPr>
            <a:spLocks noGrp="1"/>
          </p:cNvSpPr>
          <p:nvPr>
            <p:ph type="dt" sz="half" idx="10"/>
          </p:nvPr>
        </p:nvSpPr>
        <p:spPr/>
        <p:txBody>
          <a:bodyPr/>
          <a:lstStyle/>
          <a:p>
            <a:fld id="{227F0BA7-3FA3-9A47-876C-11C3AF94E0BC}" type="datetimeFigureOut">
              <a:rPr lang="en-US" smtClean="0"/>
              <a:t>6/8/25</a:t>
            </a:fld>
            <a:endParaRPr lang="en-US"/>
          </a:p>
        </p:txBody>
      </p:sp>
      <p:sp>
        <p:nvSpPr>
          <p:cNvPr id="3" name="Footer Placeholder 2">
            <a:extLst>
              <a:ext uri="{FF2B5EF4-FFF2-40B4-BE49-F238E27FC236}">
                <a16:creationId xmlns:a16="http://schemas.microsoft.com/office/drawing/2014/main" id="{A256F11C-ECD7-18A0-239F-E7EFD3C6B6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121797-01AB-7C84-2C77-00AFAD564AD6}"/>
              </a:ext>
            </a:extLst>
          </p:cNvPr>
          <p:cNvSpPr>
            <a:spLocks noGrp="1"/>
          </p:cNvSpPr>
          <p:nvPr>
            <p:ph type="sldNum" sz="quarter" idx="12"/>
          </p:nvPr>
        </p:nvSpPr>
        <p:spPr/>
        <p:txBody>
          <a:bodyPr/>
          <a:lstStyle/>
          <a:p>
            <a:fld id="{0207E53A-E8EC-AB4B-A078-F00E485C7820}" type="slidenum">
              <a:rPr lang="en-US" smtClean="0"/>
              <a:t>‹#›</a:t>
            </a:fld>
            <a:endParaRPr lang="en-US"/>
          </a:p>
        </p:txBody>
      </p:sp>
    </p:spTree>
    <p:extLst>
      <p:ext uri="{BB962C8B-B14F-4D97-AF65-F5344CB8AC3E}">
        <p14:creationId xmlns:p14="http://schemas.microsoft.com/office/powerpoint/2010/main" val="1850660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394C-A012-615D-9782-A0517332F6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BAEC3-1766-8A4D-FB33-50C5B072B9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5EE45C-6E51-D1BF-B08B-9C3FEC33C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3E6D4B-0E2A-604A-A329-76BB688BCB30}"/>
              </a:ext>
            </a:extLst>
          </p:cNvPr>
          <p:cNvSpPr>
            <a:spLocks noGrp="1"/>
          </p:cNvSpPr>
          <p:nvPr>
            <p:ph type="dt" sz="half" idx="10"/>
          </p:nvPr>
        </p:nvSpPr>
        <p:spPr/>
        <p:txBody>
          <a:bodyPr/>
          <a:lstStyle/>
          <a:p>
            <a:fld id="{227F0BA7-3FA3-9A47-876C-11C3AF94E0BC}" type="datetimeFigureOut">
              <a:rPr lang="en-US" smtClean="0"/>
              <a:t>6/8/25</a:t>
            </a:fld>
            <a:endParaRPr lang="en-US"/>
          </a:p>
        </p:txBody>
      </p:sp>
      <p:sp>
        <p:nvSpPr>
          <p:cNvPr id="6" name="Footer Placeholder 5">
            <a:extLst>
              <a:ext uri="{FF2B5EF4-FFF2-40B4-BE49-F238E27FC236}">
                <a16:creationId xmlns:a16="http://schemas.microsoft.com/office/drawing/2014/main" id="{D2B7C5F4-571E-9A93-8676-C3E77952DB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0ABF74-9AB3-4097-1AC8-C5A8A2FA85F5}"/>
              </a:ext>
            </a:extLst>
          </p:cNvPr>
          <p:cNvSpPr>
            <a:spLocks noGrp="1"/>
          </p:cNvSpPr>
          <p:nvPr>
            <p:ph type="sldNum" sz="quarter" idx="12"/>
          </p:nvPr>
        </p:nvSpPr>
        <p:spPr/>
        <p:txBody>
          <a:bodyPr/>
          <a:lstStyle/>
          <a:p>
            <a:fld id="{0207E53A-E8EC-AB4B-A078-F00E485C7820}" type="slidenum">
              <a:rPr lang="en-US" smtClean="0"/>
              <a:t>‹#›</a:t>
            </a:fld>
            <a:endParaRPr lang="en-US"/>
          </a:p>
        </p:txBody>
      </p:sp>
    </p:spTree>
    <p:extLst>
      <p:ext uri="{BB962C8B-B14F-4D97-AF65-F5344CB8AC3E}">
        <p14:creationId xmlns:p14="http://schemas.microsoft.com/office/powerpoint/2010/main" val="3244186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A3B14-34AD-D65B-B8A1-2C958F421A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D0E17D-848A-F52D-E190-23CB463DE3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75966B-1E30-C7CA-A419-134509702E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0C229-61CE-8A79-E304-DE3DBC4F6DDD}"/>
              </a:ext>
            </a:extLst>
          </p:cNvPr>
          <p:cNvSpPr>
            <a:spLocks noGrp="1"/>
          </p:cNvSpPr>
          <p:nvPr>
            <p:ph type="dt" sz="half" idx="10"/>
          </p:nvPr>
        </p:nvSpPr>
        <p:spPr/>
        <p:txBody>
          <a:bodyPr/>
          <a:lstStyle/>
          <a:p>
            <a:fld id="{227F0BA7-3FA3-9A47-876C-11C3AF94E0BC}" type="datetimeFigureOut">
              <a:rPr lang="en-US" smtClean="0"/>
              <a:t>6/8/25</a:t>
            </a:fld>
            <a:endParaRPr lang="en-US"/>
          </a:p>
        </p:txBody>
      </p:sp>
      <p:sp>
        <p:nvSpPr>
          <p:cNvPr id="6" name="Footer Placeholder 5">
            <a:extLst>
              <a:ext uri="{FF2B5EF4-FFF2-40B4-BE49-F238E27FC236}">
                <a16:creationId xmlns:a16="http://schemas.microsoft.com/office/drawing/2014/main" id="{2F59D6DA-3852-883F-59BF-57074C2763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018377-7DC5-5683-DF33-4BD93C7E527A}"/>
              </a:ext>
            </a:extLst>
          </p:cNvPr>
          <p:cNvSpPr>
            <a:spLocks noGrp="1"/>
          </p:cNvSpPr>
          <p:nvPr>
            <p:ph type="sldNum" sz="quarter" idx="12"/>
          </p:nvPr>
        </p:nvSpPr>
        <p:spPr/>
        <p:txBody>
          <a:bodyPr/>
          <a:lstStyle/>
          <a:p>
            <a:fld id="{0207E53A-E8EC-AB4B-A078-F00E485C7820}" type="slidenum">
              <a:rPr lang="en-US" smtClean="0"/>
              <a:t>‹#›</a:t>
            </a:fld>
            <a:endParaRPr lang="en-US"/>
          </a:p>
        </p:txBody>
      </p:sp>
    </p:spTree>
    <p:extLst>
      <p:ext uri="{BB962C8B-B14F-4D97-AF65-F5344CB8AC3E}">
        <p14:creationId xmlns:p14="http://schemas.microsoft.com/office/powerpoint/2010/main" val="788980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9DF25D-F11A-2CBE-F1F5-647B9685DC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682999-947F-010E-D21B-D2839CFFD0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AF464-4CC5-8DD6-D733-9C8CA58391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7F0BA7-3FA3-9A47-876C-11C3AF94E0BC}" type="datetimeFigureOut">
              <a:rPr lang="en-US" smtClean="0"/>
              <a:t>6/8/25</a:t>
            </a:fld>
            <a:endParaRPr lang="en-US"/>
          </a:p>
        </p:txBody>
      </p:sp>
      <p:sp>
        <p:nvSpPr>
          <p:cNvPr id="5" name="Footer Placeholder 4">
            <a:extLst>
              <a:ext uri="{FF2B5EF4-FFF2-40B4-BE49-F238E27FC236}">
                <a16:creationId xmlns:a16="http://schemas.microsoft.com/office/drawing/2014/main" id="{57C05B5A-AE9D-5B5B-AFED-6ADCDCE4B6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74E8ADF-69B5-DECE-C03C-2BBB7CD38B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07E53A-E8EC-AB4B-A078-F00E485C7820}" type="slidenum">
              <a:rPr lang="en-US" smtClean="0"/>
              <a:t>‹#›</a:t>
            </a:fld>
            <a:endParaRPr lang="en-US"/>
          </a:p>
        </p:txBody>
      </p:sp>
    </p:spTree>
    <p:extLst>
      <p:ext uri="{BB962C8B-B14F-4D97-AF65-F5344CB8AC3E}">
        <p14:creationId xmlns:p14="http://schemas.microsoft.com/office/powerpoint/2010/main" val="1356816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image" Target="../media/image37.jpg"/><Relationship Id="rId5" Type="http://schemas.openxmlformats.org/officeDocument/2006/relationships/diagramQuickStyle" Target="../diagrams/quickStyle9.xml"/><Relationship Id="rId10" Type="http://schemas.openxmlformats.org/officeDocument/2006/relationships/image" Target="../media/image36.jpg"/><Relationship Id="rId4" Type="http://schemas.openxmlformats.org/officeDocument/2006/relationships/diagramLayout" Target="../diagrams/layout9.xml"/><Relationship Id="rId9" Type="http://schemas.openxmlformats.org/officeDocument/2006/relationships/image" Target="../media/image35.jpg"/></Relationships>
</file>

<file path=ppt/slides/_rels/slide19.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52.png"/><Relationship Id="rId7" Type="http://schemas.openxmlformats.org/officeDocument/2006/relationships/diagramColors" Target="../diagrams/colors1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tethoscope on a tablet&#10;&#10;AI-generated content may be incorrect.">
            <a:extLst>
              <a:ext uri="{FF2B5EF4-FFF2-40B4-BE49-F238E27FC236}">
                <a16:creationId xmlns:a16="http://schemas.microsoft.com/office/drawing/2014/main" id="{6633CFFC-3A91-CAF9-0772-103A7F8361EA}"/>
              </a:ext>
            </a:extLst>
          </p:cNvPr>
          <p:cNvPicPr>
            <a:picLocks noChangeAspect="1"/>
          </p:cNvPicPr>
          <p:nvPr/>
        </p:nvPicPr>
        <p:blipFill>
          <a:blip r:embed="rId3">
            <a:alphaModFix/>
          </a:blip>
          <a:srcRect r="444"/>
          <a:stretch>
            <a:fillRect/>
          </a:stretch>
        </p:blipFill>
        <p:spPr>
          <a:xfrm>
            <a:off x="9609" y="10"/>
            <a:ext cx="12191979" cy="6857990"/>
          </a:xfrm>
          <a:prstGeom prst="rect">
            <a:avLst/>
          </a:prstGeom>
        </p:spPr>
      </p:pic>
      <p:sp>
        <p:nvSpPr>
          <p:cNvPr id="11" name="Rectangle 10">
            <a:extLst>
              <a:ext uri="{FF2B5EF4-FFF2-40B4-BE49-F238E27FC236}">
                <a16:creationId xmlns:a16="http://schemas.microsoft.com/office/drawing/2014/main" id="{EB0222B5-B739-82A9-5CCC-C5585AE12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249A3D-994B-5C2D-81AC-F122B3422B00}"/>
              </a:ext>
            </a:extLst>
          </p:cNvPr>
          <p:cNvSpPr>
            <a:spLocks noGrp="1"/>
          </p:cNvSpPr>
          <p:nvPr>
            <p:ph type="ctrTitle"/>
          </p:nvPr>
        </p:nvSpPr>
        <p:spPr>
          <a:xfrm>
            <a:off x="2658534" y="1233816"/>
            <a:ext cx="7800660" cy="1520987"/>
          </a:xfrm>
        </p:spPr>
        <p:txBody>
          <a:bodyPr anchor="t">
            <a:normAutofit/>
          </a:bodyPr>
          <a:lstStyle/>
          <a:p>
            <a:pPr algn="l"/>
            <a:r>
              <a:rPr lang="en-US" b="1" kern="0" dirty="0">
                <a:solidFill>
                  <a:srgbClr val="FFFFFF"/>
                </a:solidFill>
                <a:effectLst/>
                <a:latin typeface="Lato-Regular"/>
                <a:ea typeface="Aptos" panose="020B0004020202020204" pitchFamily="34" charset="0"/>
                <a:cs typeface="AppleSystemUIFont"/>
              </a:rPr>
              <a:t>AI in Medicine</a:t>
            </a:r>
            <a:br>
              <a:rPr lang="en-US" sz="40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br>
            <a:endParaRPr lang="en-US" sz="4000" dirty="0">
              <a:solidFill>
                <a:srgbClr val="FFFFFF"/>
              </a:solidFill>
            </a:endParaRPr>
          </a:p>
        </p:txBody>
      </p:sp>
      <p:sp>
        <p:nvSpPr>
          <p:cNvPr id="13" name="Rectangle 12">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1DAA14A-4F51-647E-48F2-35B87C792BEF}"/>
              </a:ext>
            </a:extLst>
          </p:cNvPr>
          <p:cNvSpPr>
            <a:spLocks noGrp="1"/>
          </p:cNvSpPr>
          <p:nvPr>
            <p:ph type="subTitle" idx="1"/>
          </p:nvPr>
        </p:nvSpPr>
        <p:spPr>
          <a:xfrm>
            <a:off x="4493862" y="2290840"/>
            <a:ext cx="7800660" cy="1929529"/>
          </a:xfrm>
        </p:spPr>
        <p:txBody>
          <a:bodyPr anchor="b">
            <a:normAutofit/>
          </a:bodyPr>
          <a:lstStyle/>
          <a:p>
            <a:pPr algn="l"/>
            <a:r>
              <a:rPr lang="en-US" sz="4000" dirty="0">
                <a:solidFill>
                  <a:srgbClr val="FFFFFF"/>
                </a:solidFill>
                <a:latin typeface="Arial" panose="020B0604020202020204" pitchFamily="34" charset="0"/>
                <a:cs typeface="Arial" panose="020B0604020202020204" pitchFamily="34" charset="0"/>
              </a:rPr>
              <a:t>Exploring Its Past, Present Uses, and Future Potential</a:t>
            </a:r>
          </a:p>
          <a:p>
            <a:pPr algn="l"/>
            <a:endParaRPr lang="en-US" sz="1800" dirty="0">
              <a:solidFill>
                <a:srgbClr val="FFFFFF"/>
              </a:solidFill>
            </a:endParaRPr>
          </a:p>
        </p:txBody>
      </p:sp>
      <p:cxnSp>
        <p:nvCxnSpPr>
          <p:cNvPr id="18" name="Straight Connector 17">
            <a:extLst>
              <a:ext uri="{FF2B5EF4-FFF2-40B4-BE49-F238E27FC236}">
                <a16:creationId xmlns:a16="http://schemas.microsoft.com/office/drawing/2014/main" id="{61B115DB-65EB-3FC3-7284-CFDF4ADC60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418BC58-13D4-B991-70CE-552DC49BF554}"/>
              </a:ext>
            </a:extLst>
          </p:cNvPr>
          <p:cNvSpPr txBox="1"/>
          <p:nvPr/>
        </p:nvSpPr>
        <p:spPr>
          <a:xfrm>
            <a:off x="8394192" y="5257800"/>
            <a:ext cx="3154133" cy="1431161"/>
          </a:xfrm>
          <a:prstGeom prst="rect">
            <a:avLst/>
          </a:prstGeom>
          <a:noFill/>
        </p:spPr>
        <p:txBody>
          <a:bodyPr wrap="none" rtlCol="0">
            <a:spAutoFit/>
          </a:bodyPr>
          <a:lstStyle/>
          <a:p>
            <a:pPr>
              <a:spcAft>
                <a:spcPts val="600"/>
              </a:spcAft>
            </a:pPr>
            <a:r>
              <a:rPr lang="en-US" dirty="0"/>
              <a:t>Donald E. Moore, M.D., M.P.H.</a:t>
            </a:r>
          </a:p>
          <a:p>
            <a:pPr>
              <a:spcAft>
                <a:spcPts val="600"/>
              </a:spcAft>
            </a:pPr>
            <a:r>
              <a:rPr lang="en-US" dirty="0"/>
              <a:t>Chair, MSSNY AI Taskforce</a:t>
            </a:r>
          </a:p>
          <a:p>
            <a:pPr>
              <a:spcAft>
                <a:spcPts val="600"/>
              </a:spcAft>
            </a:pPr>
            <a:r>
              <a:rPr lang="en-US" dirty="0"/>
              <a:t>Adjunct Professor of Biology</a:t>
            </a:r>
          </a:p>
          <a:p>
            <a:pPr>
              <a:spcAft>
                <a:spcPts val="600"/>
              </a:spcAft>
            </a:pPr>
            <a:r>
              <a:rPr lang="en-US" dirty="0"/>
              <a:t>Pace University</a:t>
            </a:r>
          </a:p>
        </p:txBody>
      </p:sp>
    </p:spTree>
    <p:extLst>
      <p:ext uri="{BB962C8B-B14F-4D97-AF65-F5344CB8AC3E}">
        <p14:creationId xmlns:p14="http://schemas.microsoft.com/office/powerpoint/2010/main" val="2602810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3CF00F-82D0-0DBA-75D5-1D01B4526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BFA36D-EF89-322C-6B3D-4E3FED44D4B9}"/>
              </a:ext>
            </a:extLst>
          </p:cNvPr>
          <p:cNvSpPr>
            <a:spLocks noGrp="1"/>
          </p:cNvSpPr>
          <p:nvPr>
            <p:ph type="title"/>
          </p:nvPr>
        </p:nvSpPr>
        <p:spPr>
          <a:xfrm>
            <a:off x="1955066" y="338380"/>
            <a:ext cx="8668512" cy="778313"/>
          </a:xfrm>
        </p:spPr>
        <p:txBody>
          <a:bodyPr anchor="t">
            <a:normAutofit/>
          </a:bodyPr>
          <a:lstStyle/>
          <a:p>
            <a:r>
              <a:rPr lang="en-US" sz="4000" dirty="0"/>
              <a:t>Machine Learning Algorithms</a:t>
            </a:r>
          </a:p>
        </p:txBody>
      </p:sp>
      <p:graphicFrame>
        <p:nvGraphicFramePr>
          <p:cNvPr id="6" name="Content Placeholder 2">
            <a:extLst>
              <a:ext uri="{FF2B5EF4-FFF2-40B4-BE49-F238E27FC236}">
                <a16:creationId xmlns:a16="http://schemas.microsoft.com/office/drawing/2014/main" id="{57CAB28C-B715-E94E-A6CF-C545C71562AE}"/>
              </a:ext>
            </a:extLst>
          </p:cNvPr>
          <p:cNvGraphicFramePr>
            <a:graphicFrameLocks noGrp="1"/>
          </p:cNvGraphicFramePr>
          <p:nvPr>
            <p:ph idx="1"/>
            <p:extLst>
              <p:ext uri="{D42A27DB-BD31-4B8C-83A1-F6EECF244321}">
                <p14:modId xmlns:p14="http://schemas.microsoft.com/office/powerpoint/2010/main" val="1762227705"/>
              </p:ext>
            </p:extLst>
          </p:nvPr>
        </p:nvGraphicFramePr>
        <p:xfrm>
          <a:off x="612648" y="1326952"/>
          <a:ext cx="11196731" cy="5192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9556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CF0CF-EFD2-2BBA-536E-A8E058347EC0}"/>
              </a:ext>
            </a:extLst>
          </p:cNvPr>
          <p:cNvSpPr>
            <a:spLocks noGrp="1"/>
          </p:cNvSpPr>
          <p:nvPr>
            <p:ph type="title"/>
          </p:nvPr>
        </p:nvSpPr>
        <p:spPr>
          <a:xfrm>
            <a:off x="811753" y="299058"/>
            <a:ext cx="10763250" cy="911225"/>
          </a:xfrm>
        </p:spPr>
        <p:txBody>
          <a:bodyPr>
            <a:normAutofit fontScale="90000"/>
          </a:bodyPr>
          <a:lstStyle/>
          <a:p>
            <a:br>
              <a:rPr lang="en-US" sz="4400" b="1" kern="100" dirty="0">
                <a:effectLst/>
                <a:latin typeface="Lato-Regular"/>
                <a:ea typeface="Times New Roman" panose="02020603050405020304" pitchFamily="18" charset="0"/>
                <a:cs typeface="Times New Roman" panose="02020603050405020304" pitchFamily="18" charset="0"/>
              </a:rPr>
            </a:br>
            <a:r>
              <a:rPr lang="en-US" b="1" kern="100" dirty="0">
                <a:solidFill>
                  <a:schemeClr val="tx2"/>
                </a:solidFill>
                <a:latin typeface="Lato-Regular"/>
                <a:cs typeface="Times New Roman" panose="02020603050405020304" pitchFamily="18" charset="0"/>
              </a:rPr>
              <a:t>Components of Artificial Intelligence</a:t>
            </a:r>
            <a:br>
              <a:rPr lang="en-US" sz="4900" b="1" kern="100" dirty="0">
                <a:solidFill>
                  <a:schemeClr val="tx2"/>
                </a:solidFill>
                <a:latin typeface="Lato-Regular"/>
                <a:cs typeface="Times New Roman" panose="02020603050405020304" pitchFamily="18" charset="0"/>
              </a:rPr>
            </a:br>
            <a:endParaRPr lang="en-US" sz="4900" b="1" kern="100" dirty="0">
              <a:solidFill>
                <a:schemeClr val="tx2"/>
              </a:solidFill>
              <a:latin typeface="Lato-Regular"/>
              <a:cs typeface="Times New Roman" panose="02020603050405020304" pitchFamily="18" charset="0"/>
            </a:endParaRPr>
          </a:p>
        </p:txBody>
      </p:sp>
      <p:sp>
        <p:nvSpPr>
          <p:cNvPr id="5" name="TextBox 4">
            <a:extLst>
              <a:ext uri="{FF2B5EF4-FFF2-40B4-BE49-F238E27FC236}">
                <a16:creationId xmlns:a16="http://schemas.microsoft.com/office/drawing/2014/main" id="{0569A0A2-D5D2-58B2-971E-27B20B9BB55F}"/>
              </a:ext>
            </a:extLst>
          </p:cNvPr>
          <p:cNvSpPr txBox="1"/>
          <p:nvPr/>
        </p:nvSpPr>
        <p:spPr>
          <a:xfrm>
            <a:off x="811753" y="1210283"/>
            <a:ext cx="10763250" cy="1200329"/>
          </a:xfrm>
          <a:prstGeom prst="rect">
            <a:avLst/>
          </a:prstGeom>
          <a:noFill/>
        </p:spPr>
        <p:txBody>
          <a:bodyPr wrap="square" rtlCol="0">
            <a:spAutoFit/>
          </a:bodyPr>
          <a:lstStyle/>
          <a:p>
            <a:r>
              <a:rPr lang="en-US" sz="2400" b="1" i="1" dirty="0">
                <a:latin typeface="Lato-Regular"/>
                <a:ea typeface="Times New Roman" panose="02020603050405020304" pitchFamily="18" charset="0"/>
                <a:cs typeface="Times New Roman" panose="02020603050405020304" pitchFamily="18" charset="0"/>
              </a:rPr>
              <a:t>Machine learning</a:t>
            </a:r>
            <a:r>
              <a:rPr lang="en-US" sz="2400" b="1" i="1" kern="0" dirty="0">
                <a:latin typeface="Lato-Regular"/>
                <a:ea typeface="Times New Roman" panose="02020603050405020304" pitchFamily="18" charset="0"/>
                <a:cs typeface="Times New Roman" panose="02020603050405020304" pitchFamily="18" charset="0"/>
              </a:rPr>
              <a:t>- </a:t>
            </a:r>
            <a:r>
              <a:rPr lang="en-US" sz="2400" kern="0" dirty="0">
                <a:latin typeface="Lato-Regular"/>
                <a:ea typeface="Aptos" panose="020B0004020202020204" pitchFamily="34" charset="0"/>
                <a:cs typeface="Lato-Regular"/>
              </a:rPr>
              <a:t>computers learn and improve from experience without requiring additional programming. Computers are trained using data and algorithms that employ supervised, unsupervised, and reinforcement learning.</a:t>
            </a:r>
            <a:r>
              <a:rPr lang="en-US" sz="2400" dirty="0"/>
              <a:t> </a:t>
            </a:r>
            <a:endParaRPr lang="en-US" sz="2400" kern="0" dirty="0">
              <a:latin typeface="Lato-Regular"/>
              <a:ea typeface="Aptos" panose="020B0004020202020204" pitchFamily="34" charset="0"/>
              <a:cs typeface="Lato-Regular"/>
            </a:endParaRPr>
          </a:p>
        </p:txBody>
      </p:sp>
      <p:graphicFrame>
        <p:nvGraphicFramePr>
          <p:cNvPr id="14" name="Content Placeholder 9">
            <a:extLst>
              <a:ext uri="{FF2B5EF4-FFF2-40B4-BE49-F238E27FC236}">
                <a16:creationId xmlns:a16="http://schemas.microsoft.com/office/drawing/2014/main" id="{4BA036B7-F3CF-72FC-CB46-97A9BCAC6C7B}"/>
              </a:ext>
            </a:extLst>
          </p:cNvPr>
          <p:cNvGraphicFramePr>
            <a:graphicFrameLocks noGrp="1"/>
          </p:cNvGraphicFramePr>
          <p:nvPr>
            <p:ph idx="1"/>
            <p:extLst>
              <p:ext uri="{D42A27DB-BD31-4B8C-83A1-F6EECF244321}">
                <p14:modId xmlns:p14="http://schemas.microsoft.com/office/powerpoint/2010/main" val="3214798233"/>
              </p:ext>
            </p:extLst>
          </p:nvPr>
        </p:nvGraphicFramePr>
        <p:xfrm>
          <a:off x="350195" y="2410612"/>
          <a:ext cx="11498093" cy="4082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9391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FCCEA-3C40-1274-8517-C72381FE7B37}"/>
              </a:ext>
            </a:extLst>
          </p:cNvPr>
          <p:cNvSpPr>
            <a:spLocks noGrp="1"/>
          </p:cNvSpPr>
          <p:nvPr>
            <p:ph type="title"/>
          </p:nvPr>
        </p:nvSpPr>
        <p:spPr>
          <a:xfrm>
            <a:off x="838200" y="365125"/>
            <a:ext cx="9693730" cy="549275"/>
          </a:xfrm>
        </p:spPr>
        <p:txBody>
          <a:bodyPr>
            <a:normAutofit fontScale="90000"/>
          </a:bodyPr>
          <a:lstStyle/>
          <a:p>
            <a:r>
              <a:rPr lang="en-US" sz="4400" b="1" kern="100" dirty="0">
                <a:effectLst/>
                <a:latin typeface="Lato-Regular"/>
                <a:ea typeface="Times New Roman" panose="02020603050405020304" pitchFamily="18" charset="0"/>
                <a:cs typeface="Times New Roman" panose="02020603050405020304" pitchFamily="18" charset="0"/>
              </a:rPr>
              <a:t>The Components of Artificial Intelligence</a:t>
            </a:r>
            <a:endParaRPr lang="en-US" b="1" dirty="0"/>
          </a:p>
        </p:txBody>
      </p:sp>
      <p:graphicFrame>
        <p:nvGraphicFramePr>
          <p:cNvPr id="7" name="Content Placeholder 2">
            <a:extLst>
              <a:ext uri="{FF2B5EF4-FFF2-40B4-BE49-F238E27FC236}">
                <a16:creationId xmlns:a16="http://schemas.microsoft.com/office/drawing/2014/main" id="{EAB6F610-7B44-CE51-F7A5-5C572FC3D7B1}"/>
              </a:ext>
            </a:extLst>
          </p:cNvPr>
          <p:cNvGraphicFramePr>
            <a:graphicFrameLocks noGrp="1"/>
          </p:cNvGraphicFramePr>
          <p:nvPr>
            <p:ph idx="1"/>
            <p:extLst>
              <p:ext uri="{D42A27DB-BD31-4B8C-83A1-F6EECF244321}">
                <p14:modId xmlns:p14="http://schemas.microsoft.com/office/powerpoint/2010/main" val="1931360798"/>
              </p:ext>
            </p:extLst>
          </p:nvPr>
        </p:nvGraphicFramePr>
        <p:xfrm>
          <a:off x="466928" y="1108954"/>
          <a:ext cx="11400817" cy="5383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2155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E5F2AD3-8F80-2EAF-CC8D-5E7EFF42DC33}"/>
              </a:ext>
            </a:extLst>
          </p:cNvPr>
          <p:cNvSpPr>
            <a:spLocks noGrp="1"/>
          </p:cNvSpPr>
          <p:nvPr>
            <p:ph type="title"/>
          </p:nvPr>
        </p:nvSpPr>
        <p:spPr>
          <a:xfrm>
            <a:off x="971639" y="285083"/>
            <a:ext cx="10248721" cy="964076"/>
          </a:xfrm>
        </p:spPr>
        <p:txBody>
          <a:bodyPr>
            <a:normAutofit/>
          </a:bodyPr>
          <a:lstStyle/>
          <a:p>
            <a:r>
              <a:rPr lang="en-US" b="1" kern="100" dirty="0">
                <a:effectLst/>
                <a:latin typeface="Lato-Regular"/>
                <a:ea typeface="Times New Roman" panose="02020603050405020304" pitchFamily="18" charset="0"/>
                <a:cs typeface="Times New Roman" panose="02020603050405020304" pitchFamily="18" charset="0"/>
              </a:rPr>
              <a:t>The Components of Artificial I</a:t>
            </a:r>
            <a:r>
              <a:rPr lang="en-US" sz="4000" b="1" kern="100" dirty="0">
                <a:effectLst/>
                <a:latin typeface="Lato-Regular"/>
                <a:ea typeface="Times New Roman" panose="02020603050405020304" pitchFamily="18" charset="0"/>
                <a:cs typeface="Times New Roman" panose="02020603050405020304" pitchFamily="18" charset="0"/>
              </a:rPr>
              <a:t>ntellig</a:t>
            </a:r>
            <a:r>
              <a:rPr lang="en-US" b="1" kern="100" dirty="0">
                <a:effectLst/>
                <a:latin typeface="Lato-Regular"/>
                <a:ea typeface="Times New Roman" panose="02020603050405020304" pitchFamily="18" charset="0"/>
                <a:cs typeface="Times New Roman" panose="02020603050405020304" pitchFamily="18" charset="0"/>
              </a:rPr>
              <a:t>ence</a:t>
            </a:r>
            <a:endParaRPr lang="en-US" dirty="0"/>
          </a:p>
        </p:txBody>
      </p:sp>
      <p:sp>
        <p:nvSpPr>
          <p:cNvPr id="3" name="Content Placeholder 2">
            <a:extLst>
              <a:ext uri="{FF2B5EF4-FFF2-40B4-BE49-F238E27FC236}">
                <a16:creationId xmlns:a16="http://schemas.microsoft.com/office/drawing/2014/main" id="{1BFC3A98-75AB-720C-8013-19259DA1E947}"/>
              </a:ext>
            </a:extLst>
          </p:cNvPr>
          <p:cNvSpPr>
            <a:spLocks noGrp="1"/>
          </p:cNvSpPr>
          <p:nvPr>
            <p:ph idx="1"/>
          </p:nvPr>
        </p:nvSpPr>
        <p:spPr>
          <a:xfrm>
            <a:off x="711210" y="1291853"/>
            <a:ext cx="7123806" cy="5281063"/>
          </a:xfrm>
        </p:spPr>
        <p:txBody>
          <a:bodyPr>
            <a:normAutofit/>
          </a:bodyPr>
          <a:lstStyle/>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b="1" i="1" kern="100" dirty="0">
                <a:effectLst/>
                <a:ea typeface="Times New Roman" panose="02020603050405020304" pitchFamily="18" charset="0"/>
                <a:cs typeface="Times New Roman" panose="02020603050405020304" pitchFamily="18" charset="0"/>
              </a:rPr>
              <a:t>Computer vision</a:t>
            </a:r>
            <a:r>
              <a:rPr lang="en-US" sz="2200" b="1" kern="0" dirty="0">
                <a:effectLst/>
                <a:ea typeface="Aptos" panose="020B0004020202020204" pitchFamily="34" charset="0"/>
                <a:cs typeface="Lato-Regular"/>
              </a:rPr>
              <a:t> </a:t>
            </a:r>
            <a:r>
              <a:rPr lang="en-US" sz="2200" kern="0" dirty="0">
                <a:ea typeface="Aptos" panose="020B0004020202020204" pitchFamily="34" charset="0"/>
                <a:cs typeface="Lato-Regular"/>
              </a:rPr>
              <a:t>perceives the surroundings </a:t>
            </a:r>
            <a:r>
              <a:rPr lang="en-US" sz="2200" kern="0" dirty="0">
                <a:effectLst/>
                <a:ea typeface="Aptos" panose="020B0004020202020204" pitchFamily="34" charset="0"/>
                <a:cs typeface="Lato-Regular"/>
              </a:rPr>
              <a:t>using lidar, radar, sonar, and cameras. </a:t>
            </a:r>
          </a:p>
          <a:p>
            <a:pPr indent="-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ea typeface="Aptos" panose="020B0004020202020204" pitchFamily="34" charset="0"/>
                <a:cs typeface="Lato-Regular"/>
              </a:rPr>
              <a:t>Image </a:t>
            </a:r>
            <a:r>
              <a:rPr lang="en-US" sz="2200" kern="0" dirty="0">
                <a:effectLst/>
                <a:ea typeface="Aptos" panose="020B0004020202020204" pitchFamily="34" charset="0"/>
                <a:cs typeface="Lato-Regular"/>
              </a:rPr>
              <a:t>recognition </a:t>
            </a:r>
            <a:r>
              <a:rPr lang="en-US" sz="2200" kern="0" dirty="0">
                <a:ea typeface="Aptos" panose="020B0004020202020204" pitchFamily="34" charset="0"/>
                <a:cs typeface="Lato-Regular"/>
              </a:rPr>
              <a:t>tasks- reading </a:t>
            </a:r>
            <a:r>
              <a:rPr lang="en-US" sz="2200" kern="0" dirty="0">
                <a:effectLst/>
                <a:ea typeface="Aptos" panose="020B0004020202020204" pitchFamily="34" charset="0"/>
                <a:cs typeface="Lato-Regular"/>
              </a:rPr>
              <a:t>X-rays and slides,  facial recognition for law enforcement, security, and surveillance applications. </a:t>
            </a:r>
          </a:p>
          <a:p>
            <a:pPr indent="-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effectLst/>
                <a:ea typeface="Aptos" panose="020B0004020202020204" pitchFamily="34" charset="0"/>
                <a:cs typeface="Lato-Regular"/>
              </a:rPr>
              <a:t>driverless vehicles and autonomous </a:t>
            </a:r>
            <a:endParaRPr lang="en-US" sz="2200" kern="0" dirty="0">
              <a:ea typeface="Aptos" panose="020B0004020202020204" pitchFamily="34" charset="0"/>
              <a:cs typeface="Lato-Regular"/>
            </a:endParaRPr>
          </a:p>
          <a:p>
            <a:pPr indent="-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kern="0" dirty="0">
                <a:effectLst/>
                <a:ea typeface="Aptos" panose="020B0004020202020204" pitchFamily="34" charset="0"/>
                <a:cs typeface="Lato-Regular"/>
              </a:rPr>
              <a:t>procedural medical technologies such as endoscopy (EGD, </a:t>
            </a:r>
            <a:r>
              <a:rPr lang="en-US" sz="2200" kern="0" dirty="0">
                <a:ea typeface="Aptos" panose="020B0004020202020204" pitchFamily="34" charset="0"/>
                <a:cs typeface="Lato-Regular"/>
              </a:rPr>
              <a:t>colonoscopy, </a:t>
            </a:r>
            <a:r>
              <a:rPr lang="en-US" sz="2200" kern="0" dirty="0">
                <a:effectLst/>
                <a:ea typeface="Aptos" panose="020B0004020202020204" pitchFamily="34" charset="0"/>
                <a:cs typeface="Lato-Regular"/>
              </a:rPr>
              <a:t>and bronchoscopy) and minimally invasive robotic surgery.</a:t>
            </a:r>
            <a:endParaRPr lang="en-US" sz="2200" kern="100" dirty="0">
              <a:effectLst/>
              <a:ea typeface="Aptos" panose="020B0004020202020204" pitchFamily="34" charset="0"/>
              <a:cs typeface="Times New Roman" panose="02020603050405020304" pitchFamily="18" charset="0"/>
            </a:endParaRPr>
          </a:p>
          <a:p>
            <a:pPr marL="0" indent="0">
              <a:buNone/>
            </a:pPr>
            <a:r>
              <a:rPr lang="en-US" sz="2200" i="1" dirty="0"/>
              <a:t>Optical Character Recognition (OCR) </a:t>
            </a:r>
            <a:r>
              <a:rPr lang="en-US" sz="2200" dirty="0"/>
              <a:t>uses ML and DL technologies like CNNs, RNNs, and transformers to: </a:t>
            </a:r>
          </a:p>
          <a:p>
            <a:r>
              <a:rPr lang="en-US" sz="2200" dirty="0"/>
              <a:t>digitize texts, automate data entry, manage prescriptions, handle billing, facilitate research, and enhance accessibility.</a:t>
            </a:r>
          </a:p>
          <a:p>
            <a:pPr marL="0" indent="0">
              <a:buNone/>
            </a:pPr>
            <a:endParaRPr lang="en-US" sz="1400" dirty="0"/>
          </a:p>
        </p:txBody>
      </p:sp>
      <p:pic>
        <p:nvPicPr>
          <p:cNvPr id="6" name="Picture 5" descr="A crosswalk with people crossing the street&#10;&#10;AI-generated content may be incorrect.">
            <a:extLst>
              <a:ext uri="{FF2B5EF4-FFF2-40B4-BE49-F238E27FC236}">
                <a16:creationId xmlns:a16="http://schemas.microsoft.com/office/drawing/2014/main" id="{913FD0DE-CAA7-D4BB-FFE4-E84C680A576B}"/>
              </a:ext>
            </a:extLst>
          </p:cNvPr>
          <p:cNvPicPr>
            <a:picLocks noChangeAspect="1"/>
          </p:cNvPicPr>
          <p:nvPr/>
        </p:nvPicPr>
        <p:blipFill>
          <a:blip r:embed="rId3"/>
          <a:stretch>
            <a:fillRect/>
          </a:stretch>
        </p:blipFill>
        <p:spPr>
          <a:xfrm>
            <a:off x="7835016" y="2346919"/>
            <a:ext cx="4288896" cy="2920988"/>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24767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4FF494-AD31-D49C-CF84-207A224BA9C5}"/>
              </a:ext>
            </a:extLst>
          </p:cNvPr>
          <p:cNvSpPr>
            <a:spLocks noGrp="1"/>
          </p:cNvSpPr>
          <p:nvPr>
            <p:ph type="title"/>
          </p:nvPr>
        </p:nvSpPr>
        <p:spPr>
          <a:xfrm>
            <a:off x="222372" y="257580"/>
            <a:ext cx="6596443" cy="827300"/>
          </a:xfrm>
        </p:spPr>
        <p:txBody>
          <a:bodyPr anchor="b">
            <a:normAutofit/>
          </a:bodyPr>
          <a:lstStyle/>
          <a:p>
            <a:r>
              <a:rPr lang="en-US" b="1" dirty="0"/>
              <a:t>Artificial Neural Networks</a:t>
            </a:r>
          </a:p>
        </p:txBody>
      </p:sp>
      <p:pic>
        <p:nvPicPr>
          <p:cNvPr id="14" name="Picture 13" descr="A diagram of a structure&#10;&#10;AI-generated content may be incorrect.">
            <a:extLst>
              <a:ext uri="{FF2B5EF4-FFF2-40B4-BE49-F238E27FC236}">
                <a16:creationId xmlns:a16="http://schemas.microsoft.com/office/drawing/2014/main" id="{C16AD71A-C05F-D67B-CE7B-AFA16C3CA2D9}"/>
              </a:ext>
            </a:extLst>
          </p:cNvPr>
          <p:cNvPicPr>
            <a:picLocks noChangeAspect="1"/>
          </p:cNvPicPr>
          <p:nvPr/>
        </p:nvPicPr>
        <p:blipFill>
          <a:blip r:embed="rId3"/>
          <a:stretch>
            <a:fillRect/>
          </a:stretch>
        </p:blipFill>
        <p:spPr>
          <a:xfrm>
            <a:off x="166882" y="2313761"/>
            <a:ext cx="2870613" cy="3315358"/>
          </a:xfrm>
          <a:prstGeom prst="rect">
            <a:avLst/>
          </a:prstGeom>
        </p:spPr>
      </p:pic>
      <p:sp>
        <p:nvSpPr>
          <p:cNvPr id="3" name="Content Placeholder 2">
            <a:extLst>
              <a:ext uri="{FF2B5EF4-FFF2-40B4-BE49-F238E27FC236}">
                <a16:creationId xmlns:a16="http://schemas.microsoft.com/office/drawing/2014/main" id="{185D323A-1670-3712-ADE1-875124380DCA}"/>
              </a:ext>
            </a:extLst>
          </p:cNvPr>
          <p:cNvSpPr>
            <a:spLocks noGrp="1"/>
          </p:cNvSpPr>
          <p:nvPr>
            <p:ph idx="1"/>
          </p:nvPr>
        </p:nvSpPr>
        <p:spPr>
          <a:xfrm>
            <a:off x="3204377" y="1285671"/>
            <a:ext cx="8764840" cy="5773120"/>
          </a:xfrm>
        </p:spPr>
        <p:txBody>
          <a:bodyPr>
            <a:noAutofit/>
          </a:bodyPr>
          <a:lstStyle/>
          <a:p>
            <a:pPr marL="0" indent="0">
              <a:buNone/>
            </a:pPr>
            <a:r>
              <a:rPr lang="en-US" sz="2000" b="1" i="1" dirty="0"/>
              <a:t>Feedforward Neural Network (FNN</a:t>
            </a:r>
            <a:r>
              <a:rPr lang="en-US" sz="2000" b="1" dirty="0"/>
              <a:t>) </a:t>
            </a:r>
            <a:r>
              <a:rPr lang="en-US" sz="2000" dirty="0"/>
              <a:t>processes data in one direction, from Input to hidden to output nodes, using backpropagation to adjust weights and minimize prediction errors.</a:t>
            </a:r>
          </a:p>
          <a:p>
            <a:pPr marL="0" indent="0">
              <a:buNone/>
            </a:pPr>
            <a:r>
              <a:rPr lang="en-US" sz="2000" b="1" i="1" dirty="0"/>
              <a:t>Convolutional Neural Network (CNN) </a:t>
            </a:r>
            <a:r>
              <a:rPr lang="en-US" sz="2000" dirty="0"/>
              <a:t>analyzes structured grid data: image recognition, classification, and segmentation by learning spatial features. </a:t>
            </a:r>
          </a:p>
          <a:p>
            <a:r>
              <a:rPr lang="en-US" sz="2000" dirty="0"/>
              <a:t>Convolutional layers with filters apply activation functions for non-linearity,  pooling layers to reduce dimensions, and fully connected layers for reasoning and prediction. Training through backpropagation.</a:t>
            </a:r>
          </a:p>
          <a:p>
            <a:pPr marL="0" indent="0">
              <a:buNone/>
            </a:pPr>
            <a:r>
              <a:rPr lang="en-US" sz="2000" b="1" i="1" dirty="0"/>
              <a:t>Recurrent Neural Networks (RNNs) </a:t>
            </a:r>
            <a:r>
              <a:rPr lang="en-US" sz="2000" dirty="0"/>
              <a:t>process sequential data and maintain memory. </a:t>
            </a:r>
          </a:p>
          <a:p>
            <a:r>
              <a:rPr lang="en-US" sz="2000" dirty="0"/>
              <a:t>Time series analysis, natural language processing, and speech recognition. RNNs update their hidden state at each time step to capture sequence information. Weight sharing across time steps helps with generalization. Training typically involves Backpropagation Through Time (BPTT). </a:t>
            </a:r>
          </a:p>
          <a:p>
            <a:r>
              <a:rPr lang="en-US" sz="2000" dirty="0"/>
              <a:t>Variants like Long-Short-Term Memory (LSTM) networks address the vanishing gradient problem, and Gated Recurrent Units (GRUs) provide computational efficiency.</a:t>
            </a:r>
          </a:p>
        </p:txBody>
      </p:sp>
      <p:sp>
        <p:nvSpPr>
          <p:cNvPr id="4" name="TextBox 3">
            <a:extLst>
              <a:ext uri="{FF2B5EF4-FFF2-40B4-BE49-F238E27FC236}">
                <a16:creationId xmlns:a16="http://schemas.microsoft.com/office/drawing/2014/main" id="{A412A408-1B99-C287-372B-29F661BF314C}"/>
              </a:ext>
            </a:extLst>
          </p:cNvPr>
          <p:cNvSpPr txBox="1"/>
          <p:nvPr/>
        </p:nvSpPr>
        <p:spPr>
          <a:xfrm>
            <a:off x="222783" y="4743072"/>
            <a:ext cx="11969218"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1202582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21AA-957F-2540-E09D-BBA2F620B3A3}"/>
              </a:ext>
            </a:extLst>
          </p:cNvPr>
          <p:cNvSpPr>
            <a:spLocks noGrp="1"/>
          </p:cNvSpPr>
          <p:nvPr>
            <p:ph type="title"/>
          </p:nvPr>
        </p:nvSpPr>
        <p:spPr>
          <a:xfrm>
            <a:off x="3521413" y="1105307"/>
            <a:ext cx="7859950" cy="528939"/>
          </a:xfrm>
        </p:spPr>
        <p:txBody>
          <a:bodyPr anchor="t">
            <a:noAutofit/>
          </a:bodyPr>
          <a:lstStyle/>
          <a:p>
            <a:r>
              <a:rPr lang="en-US" sz="4000" b="1" kern="100" dirty="0">
                <a:effectLst/>
                <a:latin typeface="Lato-Regular"/>
                <a:ea typeface="Times New Roman" panose="02020603050405020304" pitchFamily="18" charset="0"/>
                <a:cs typeface="Times New Roman" panose="02020603050405020304" pitchFamily="18" charset="0"/>
              </a:rPr>
              <a:t>Generative Artificial Intelligence </a:t>
            </a:r>
            <a:br>
              <a:rPr lang="en-US" sz="4000" b="1" kern="100" dirty="0">
                <a:effectLst/>
                <a:latin typeface="Lato-Regular"/>
                <a:ea typeface="Times New Roman" panose="02020603050405020304" pitchFamily="18" charset="0"/>
                <a:cs typeface="Times New Roman" panose="02020603050405020304" pitchFamily="18" charset="0"/>
              </a:rPr>
            </a:br>
            <a:endParaRPr lang="en-US" sz="4000" dirty="0"/>
          </a:p>
        </p:txBody>
      </p:sp>
      <p:pic>
        <p:nvPicPr>
          <p:cNvPr id="8" name="Picture 7" descr="A computer chip with many different colors&#10;&#10;AI-generated content may be incorrect.">
            <a:extLst>
              <a:ext uri="{FF2B5EF4-FFF2-40B4-BE49-F238E27FC236}">
                <a16:creationId xmlns:a16="http://schemas.microsoft.com/office/drawing/2014/main" id="{F568EEB9-41E7-FC0C-6E7E-E1A531766D52}"/>
              </a:ext>
            </a:extLst>
          </p:cNvPr>
          <p:cNvPicPr>
            <a:picLocks noChangeAspect="1"/>
          </p:cNvPicPr>
          <p:nvPr/>
        </p:nvPicPr>
        <p:blipFill>
          <a:blip r:embed="rId3"/>
          <a:stretch>
            <a:fillRect/>
          </a:stretch>
        </p:blipFill>
        <p:spPr>
          <a:xfrm>
            <a:off x="-200722" y="891297"/>
            <a:ext cx="3125789" cy="5459894"/>
          </a:xfrm>
          <a:prstGeom prst="rect">
            <a:avLst/>
          </a:prstGeom>
        </p:spPr>
      </p:pic>
      <p:cxnSp>
        <p:nvCxnSpPr>
          <p:cNvPr id="36" name="Straight Connector 35">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9D48C8A-261D-DB1A-BEB5-2E5C277A1AC9}"/>
              </a:ext>
            </a:extLst>
          </p:cNvPr>
          <p:cNvSpPr>
            <a:spLocks noGrp="1"/>
          </p:cNvSpPr>
          <p:nvPr>
            <p:ph idx="1"/>
          </p:nvPr>
        </p:nvSpPr>
        <p:spPr>
          <a:xfrm>
            <a:off x="3161251" y="2023354"/>
            <a:ext cx="8779149" cy="4632990"/>
          </a:xfrm>
        </p:spPr>
        <p:txBody>
          <a:bodyPr>
            <a:normAutofit fontScale="40000" lnSpcReduction="20000"/>
          </a:bodyPr>
          <a:lstStyle/>
          <a:p>
            <a:pPr marL="0" marR="0">
              <a:spcBef>
                <a:spcPts val="1800"/>
              </a:spcBef>
              <a:spcAft>
                <a:spcPts val="400"/>
              </a:spcAft>
              <a:buNone/>
            </a:pPr>
            <a:r>
              <a:rPr lang="en-US" sz="5000" b="1" i="1" kern="0" dirty="0">
                <a:effectLst/>
                <a:ea typeface="Aptos" panose="020B0004020202020204" pitchFamily="34" charset="0"/>
                <a:cs typeface="Lato-Regular"/>
              </a:rPr>
              <a:t>Generative artificial intelligence (GAI) </a:t>
            </a:r>
            <a:r>
              <a:rPr lang="en-US" sz="5000" kern="0" dirty="0">
                <a:effectLst/>
                <a:ea typeface="Aptos" panose="020B0004020202020204" pitchFamily="34" charset="0"/>
                <a:cs typeface="Lato-Regular"/>
              </a:rPr>
              <a:t>creates new </a:t>
            </a:r>
            <a:r>
              <a:rPr lang="en-US" sz="5000" kern="0" dirty="0">
                <a:ea typeface="Aptos" panose="020B0004020202020204" pitchFamily="34" charset="0"/>
                <a:cs typeface="Lato-Regular"/>
              </a:rPr>
              <a:t>information by </a:t>
            </a:r>
            <a:r>
              <a:rPr lang="en-US" sz="5000" kern="0" dirty="0">
                <a:effectLst/>
                <a:ea typeface="Aptos" panose="020B0004020202020204" pitchFamily="34" charset="0"/>
                <a:cs typeface="Lato-Regular"/>
              </a:rPr>
              <a:t>learning from existing data. It uses advanced machine learning models,</a:t>
            </a:r>
            <a:r>
              <a:rPr lang="en-US" sz="5000" kern="0" dirty="0">
                <a:ea typeface="Aptos" panose="020B0004020202020204" pitchFamily="34" charset="0"/>
                <a:cs typeface="Lato-Regular"/>
              </a:rPr>
              <a:t> </a:t>
            </a:r>
          </a:p>
          <a:p>
            <a:pPr marL="0" marR="0">
              <a:spcBef>
                <a:spcPts val="1800"/>
              </a:spcBef>
              <a:spcAft>
                <a:spcPts val="400"/>
              </a:spcAft>
              <a:buNone/>
            </a:pPr>
            <a:r>
              <a:rPr lang="en-US" sz="5000" b="1" i="1" dirty="0">
                <a:effectLst/>
              </a:rPr>
              <a:t>Generative Adversarial Networks (GANs) </a:t>
            </a:r>
            <a:r>
              <a:rPr lang="en-US" sz="5000" dirty="0"/>
              <a:t>–</a:t>
            </a:r>
            <a:r>
              <a:rPr lang="en-US" sz="5000" dirty="0">
                <a:effectLst/>
              </a:rPr>
              <a:t> ML frameworks that generate realistic new  data by mimicking a training </a:t>
            </a:r>
            <a:r>
              <a:rPr lang="en-US" sz="5000" dirty="0"/>
              <a:t>dataset through </a:t>
            </a:r>
            <a:r>
              <a:rPr lang="en-US" sz="5000" dirty="0">
                <a:effectLst/>
              </a:rPr>
              <a:t>a competitive process</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5000" dirty="0"/>
              <a:t>A generator creates samples and a discriminator </a:t>
            </a:r>
            <a:r>
              <a:rPr lang="en-US" sz="5000" dirty="0">
                <a:effectLst/>
              </a:rPr>
              <a:t>evaluates them against real data, </a:t>
            </a:r>
            <a:r>
              <a:rPr lang="en-US" sz="5000" dirty="0"/>
              <a:t>leading to high-quality, detailed outputs. </a:t>
            </a:r>
            <a:endParaRPr lang="en-US" sz="5000" dirty="0">
              <a:effectLst/>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5000" dirty="0">
                <a:effectLst/>
              </a:rPr>
              <a:t>GANs are used in image generation, data augmentation, and </a:t>
            </a:r>
            <a:r>
              <a:rPr lang="en-US" sz="5000" dirty="0"/>
              <a:t>the creation of realistic simulations and synthetic medical images. </a:t>
            </a:r>
          </a:p>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5000" b="1" dirty="0">
                <a:effectLst/>
              </a:rPr>
              <a:t>Variational Autoencoders (VAEs) </a:t>
            </a:r>
            <a:r>
              <a:rPr lang="en-US" sz="5000" dirty="0"/>
              <a:t>create new data learned from training data.</a:t>
            </a:r>
            <a:endParaRPr lang="en-US" sz="5000" b="1" dirty="0"/>
          </a:p>
          <a:p>
            <a:r>
              <a:rPr lang="en-US" sz="5000" dirty="0"/>
              <a:t> They learn to model the probability distribution of the input data.</a:t>
            </a:r>
          </a:p>
          <a:p>
            <a:r>
              <a:rPr lang="en-US" sz="5000" dirty="0">
                <a:effectLst/>
              </a:rPr>
              <a:t>They encode input data into a latent space and then decode it to generate new samples. This process often </a:t>
            </a:r>
            <a:r>
              <a:rPr lang="en-US" sz="5000" dirty="0"/>
              <a:t>yields diverse samples, although they may lack the sharpness and realism typically </a:t>
            </a:r>
            <a:r>
              <a:rPr lang="en-US" sz="5000" dirty="0">
                <a:effectLst/>
              </a:rPr>
              <a:t>found in GANs. Overall, VAEs are better for applications requiring diverse and interpretable data</a:t>
            </a:r>
          </a:p>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1800"/>
              </a:spcBef>
              <a:spcAft>
                <a:spcPts val="400"/>
              </a:spcAft>
              <a:buNone/>
            </a:pPr>
            <a:endParaRPr lang="en-US" sz="1100" dirty="0"/>
          </a:p>
        </p:txBody>
      </p:sp>
    </p:spTree>
    <p:extLst>
      <p:ext uri="{BB962C8B-B14F-4D97-AF65-F5344CB8AC3E}">
        <p14:creationId xmlns:p14="http://schemas.microsoft.com/office/powerpoint/2010/main" val="3233197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tint">
            <a:extLst>
              <a:ext uri="{FF2B5EF4-FFF2-40B4-BE49-F238E27FC236}">
                <a16:creationId xmlns:a16="http://schemas.microsoft.com/office/drawing/2014/main" id="{D380959B-464C-9ED8-C9EB-AB6FC997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5448" y="8300"/>
            <a:ext cx="10966551"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Rectangle 1032">
            <a:extLst>
              <a:ext uri="{FF2B5EF4-FFF2-40B4-BE49-F238E27FC236}">
                <a16:creationId xmlns:a16="http://schemas.microsoft.com/office/drawing/2014/main" id="{06B83858-ED7D-57B6-6CAA-83168807C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5"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E2A695-AED7-6351-4519-F71572A09BFA}"/>
              </a:ext>
            </a:extLst>
          </p:cNvPr>
          <p:cNvSpPr>
            <a:spLocks noGrp="1"/>
          </p:cNvSpPr>
          <p:nvPr>
            <p:ph type="title"/>
          </p:nvPr>
        </p:nvSpPr>
        <p:spPr>
          <a:xfrm>
            <a:off x="5636635" y="224423"/>
            <a:ext cx="6005446" cy="1017969"/>
          </a:xfrm>
        </p:spPr>
        <p:txBody>
          <a:bodyPr anchor="ctr">
            <a:normAutofit fontScale="90000"/>
          </a:bodyPr>
          <a:lstStyle/>
          <a:p>
            <a:r>
              <a:rPr lang="en-US" sz="3700" b="1" kern="100" dirty="0">
                <a:effectLst/>
                <a:latin typeface="Lato-Regular"/>
                <a:ea typeface="Times New Roman" panose="02020603050405020304" pitchFamily="18" charset="0"/>
                <a:cs typeface="Times New Roman" panose="02020603050405020304" pitchFamily="18" charset="0"/>
              </a:rPr>
              <a:t>Generative Artificial Intelligence</a:t>
            </a:r>
            <a:endParaRPr lang="en-US" sz="3700" dirty="0"/>
          </a:p>
        </p:txBody>
      </p:sp>
      <p:sp>
        <p:nvSpPr>
          <p:cNvPr id="1035" name="Rectangle 1034">
            <a:extLst>
              <a:ext uri="{FF2B5EF4-FFF2-40B4-BE49-F238E27FC236}">
                <a16:creationId xmlns:a16="http://schemas.microsoft.com/office/drawing/2014/main" id="{FF97FFD4-A8B9-3D4D-1623-7BE467E4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rgbClr val="FFFFFF"/>
          </a:solidFill>
          <a:ln>
            <a:noFill/>
          </a:ln>
          <a:effectLst>
            <a:outerShdw blurRad="190500" dist="139700" dir="300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5FE16D72-D211-7DB4-2CCD-DED30185167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077" y="874646"/>
            <a:ext cx="3904299" cy="504495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D4CFCDA-8EF3-35BB-82E3-7B6151105775}"/>
              </a:ext>
            </a:extLst>
          </p:cNvPr>
          <p:cNvSpPr>
            <a:spLocks noGrp="1"/>
          </p:cNvSpPr>
          <p:nvPr>
            <p:ph idx="1"/>
          </p:nvPr>
        </p:nvSpPr>
        <p:spPr>
          <a:xfrm>
            <a:off x="4074748" y="1458515"/>
            <a:ext cx="7792998" cy="5044952"/>
          </a:xfrm>
        </p:spPr>
        <p:txBody>
          <a:bodyPr anchor="ctr">
            <a:noAutofit/>
          </a:bodyPr>
          <a:lstStyle/>
          <a:p>
            <a:pPr marL="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000" b="1" i="1" kern="100" dirty="0">
              <a:effectLst/>
              <a:ea typeface="Times New Roman" panose="02020603050405020304" pitchFamily="18" charset="0"/>
              <a:cs typeface="Times New Roman" panose="02020603050405020304" pitchFamily="18" charset="0"/>
            </a:endParaRPr>
          </a:p>
          <a:p>
            <a:pPr marL="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b="1" i="1" kern="100" dirty="0">
                <a:effectLst/>
                <a:ea typeface="Times New Roman" panose="02020603050405020304" pitchFamily="18" charset="0"/>
                <a:cs typeface="Times New Roman" panose="02020603050405020304" pitchFamily="18" charset="0"/>
              </a:rPr>
              <a:t>Transformer models</a:t>
            </a:r>
            <a:r>
              <a:rPr lang="en-US" sz="2000" b="1" kern="100" dirty="0">
                <a:effectLst/>
                <a:ea typeface="Times New Roman" panose="02020603050405020304" pitchFamily="18" charset="0"/>
                <a:cs typeface="Times New Roman" panose="02020603050405020304" pitchFamily="18" charset="0"/>
              </a:rPr>
              <a:t>- </a:t>
            </a:r>
            <a:r>
              <a:rPr lang="en-US" sz="2000" kern="0" dirty="0">
                <a:effectLst/>
                <a:ea typeface="Aptos" panose="020B0004020202020204" pitchFamily="34" charset="0"/>
                <a:cs typeface="Lato-Regular"/>
              </a:rPr>
              <a:t>neural network architecture used in natural language processing </a:t>
            </a:r>
            <a:r>
              <a:rPr lang="en-US" sz="2000" kern="0" dirty="0">
                <a:ea typeface="Aptos" panose="020B0004020202020204" pitchFamily="34" charset="0"/>
                <a:cs typeface="Lato-Regular"/>
              </a:rPr>
              <a:t>(NLP), </a:t>
            </a:r>
            <a:r>
              <a:rPr lang="en-US" sz="2000" kern="0" dirty="0">
                <a:effectLst/>
                <a:ea typeface="Aptos" panose="020B0004020202020204" pitchFamily="34" charset="0"/>
                <a:cs typeface="Lato-Regular"/>
              </a:rPr>
              <a:t>c</a:t>
            </a:r>
            <a:r>
              <a:rPr lang="en-US" sz="2000" dirty="0"/>
              <a:t>omputer vision, audio processing, and reinforcement learning.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ea typeface="Aptos" panose="020B0004020202020204" pitchFamily="34" charset="0"/>
                <a:cs typeface="Lato-Regular"/>
              </a:rPr>
              <a:t>Self-attention </a:t>
            </a:r>
            <a:r>
              <a:rPr lang="en-US" sz="2000" kern="0" dirty="0">
                <a:effectLst/>
                <a:ea typeface="Aptos" panose="020B0004020202020204" pitchFamily="34" charset="0"/>
                <a:cs typeface="Lato-Regular"/>
              </a:rPr>
              <a:t>allows them to weigh the importance of different words in a sentence, regardless of their position. </a:t>
            </a:r>
            <a:r>
              <a:rPr lang="en-US" sz="2000" kern="0" dirty="0">
                <a:ea typeface="Aptos" panose="020B0004020202020204" pitchFamily="34" charset="0"/>
                <a:cs typeface="Lato-Regular"/>
              </a:rPr>
              <a:t>Highly effective at understanding context and relationships in data.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effectLst/>
                <a:ea typeface="Aptos" panose="020B0004020202020204" pitchFamily="34" charset="0"/>
                <a:cs typeface="Lato-Regular"/>
              </a:rPr>
              <a:t>BERT (Bidirectional Encoder Representations from Transformers) and GPT </a:t>
            </a:r>
            <a:r>
              <a:rPr lang="en-US" sz="2000" kern="0" dirty="0">
                <a:ea typeface="Aptos" panose="020B0004020202020204" pitchFamily="34" charset="0"/>
                <a:cs typeface="Lato-Regular"/>
              </a:rPr>
              <a:t>(Generative Pre-trained Transformer) excel in tasks such as </a:t>
            </a:r>
            <a:r>
              <a:rPr lang="en-US" sz="2000" kern="0" dirty="0">
                <a:effectLst/>
                <a:ea typeface="Aptos" panose="020B0004020202020204" pitchFamily="34" charset="0"/>
                <a:cs typeface="Lato-Regular"/>
              </a:rPr>
              <a:t>translation, summarization, and text generation.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ea typeface="Aptos" panose="020B0004020202020204" pitchFamily="34" charset="0"/>
                <a:cs typeface="Lato-Regular"/>
              </a:rPr>
              <a:t> Processing </a:t>
            </a:r>
            <a:r>
              <a:rPr lang="en-US" sz="2000" kern="0" dirty="0">
                <a:effectLst/>
                <a:ea typeface="Aptos" panose="020B0004020202020204" pitchFamily="34" charset="0"/>
                <a:cs typeface="Lato-Regular"/>
              </a:rPr>
              <a:t>data in parallel also makes them faster and more efficient than previous sequential </a:t>
            </a:r>
            <a:r>
              <a:rPr lang="en-US" sz="2000" kern="0" dirty="0">
                <a:ea typeface="Aptos" panose="020B0004020202020204" pitchFamily="34" charset="0"/>
                <a:cs typeface="Lato-Regular"/>
              </a:rPr>
              <a:t>models, such as </a:t>
            </a:r>
            <a:r>
              <a:rPr lang="en-US" sz="2000" kern="0" dirty="0">
                <a:effectLst/>
                <a:ea typeface="Aptos" panose="020B0004020202020204" pitchFamily="34" charset="0"/>
                <a:cs typeface="Lato-Regular"/>
              </a:rPr>
              <a:t>RNNs, </a:t>
            </a:r>
          </a:p>
          <a:p>
            <a:pPr marL="0" marR="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kern="0" dirty="0">
                <a:effectLst/>
                <a:ea typeface="Aptos" panose="020B0004020202020204" pitchFamily="34" charset="0"/>
                <a:cs typeface="Lato-Regular"/>
              </a:rPr>
              <a:t>Transformer models are used for medical text analysis, drug discovery, medical imaging, predictive </a:t>
            </a:r>
            <a:r>
              <a:rPr lang="en-US" sz="2000" kern="0" dirty="0">
                <a:ea typeface="Aptos" panose="020B0004020202020204" pitchFamily="34" charset="0"/>
                <a:cs typeface="Lato-Regular"/>
              </a:rPr>
              <a:t>analysis, </a:t>
            </a:r>
            <a:r>
              <a:rPr lang="en-US" sz="2000" kern="0" dirty="0">
                <a:effectLst/>
                <a:ea typeface="Aptos" panose="020B0004020202020204" pitchFamily="34" charset="0"/>
                <a:cs typeface="Lato-Regular"/>
              </a:rPr>
              <a:t>and virtual health assistants.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1253118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BFDB12B-FA55-0ED6-EDC1-6F292AB4C9BA}"/>
              </a:ext>
            </a:extLst>
          </p:cNvPr>
          <p:cNvSpPr>
            <a:spLocks noGrp="1"/>
          </p:cNvSpPr>
          <p:nvPr>
            <p:ph type="title"/>
          </p:nvPr>
        </p:nvSpPr>
        <p:spPr>
          <a:xfrm>
            <a:off x="1137034" y="155506"/>
            <a:ext cx="5394395" cy="703020"/>
          </a:xfrm>
        </p:spPr>
        <p:txBody>
          <a:bodyPr>
            <a:normAutofit/>
          </a:bodyPr>
          <a:lstStyle/>
          <a:p>
            <a:r>
              <a:rPr lang="en-US" b="1" dirty="0"/>
              <a:t>AI in Diagnostics</a:t>
            </a:r>
          </a:p>
        </p:txBody>
      </p:sp>
      <p:sp>
        <p:nvSpPr>
          <p:cNvPr id="3" name="Content Placeholder 2">
            <a:extLst>
              <a:ext uri="{FF2B5EF4-FFF2-40B4-BE49-F238E27FC236}">
                <a16:creationId xmlns:a16="http://schemas.microsoft.com/office/drawing/2014/main" id="{D2FC43AA-2C47-D7D3-6D82-66CC8A156B46}"/>
              </a:ext>
            </a:extLst>
          </p:cNvPr>
          <p:cNvSpPr>
            <a:spLocks noGrp="1"/>
          </p:cNvSpPr>
          <p:nvPr>
            <p:ph idx="1"/>
          </p:nvPr>
        </p:nvSpPr>
        <p:spPr>
          <a:xfrm>
            <a:off x="155700" y="1014032"/>
            <a:ext cx="9222877" cy="5688462"/>
          </a:xfrm>
        </p:spPr>
        <p:txBody>
          <a:bodyPr>
            <a:normAutofit fontScale="62500" lnSpcReduction="20000"/>
          </a:bodyPr>
          <a:lstStyle/>
          <a:p>
            <a:pPr marL="0" indent="0">
              <a:buNone/>
            </a:pPr>
            <a:r>
              <a:rPr lang="en-US" sz="3300" dirty="0"/>
              <a:t>Deep </a:t>
            </a:r>
            <a:r>
              <a:rPr lang="en-US" sz="3300" dirty="0">
                <a:effectLst/>
              </a:rPr>
              <a:t>learning (DL) models like </a:t>
            </a:r>
            <a:r>
              <a:rPr lang="en-US" sz="3300" dirty="0"/>
              <a:t>convolutional neural networks (CNNs) </a:t>
            </a:r>
            <a:r>
              <a:rPr lang="en-US" sz="3300" dirty="0">
                <a:effectLst/>
              </a:rPr>
              <a:t>are revolutionizing medical imaging by analyzing X-rays, MRIs, and CT scans to detect tumors and fractures, </a:t>
            </a:r>
            <a:r>
              <a:rPr lang="en-US" sz="3300" dirty="0"/>
              <a:t>with high accuracy and speed, often matching or exceeding human performance. </a:t>
            </a:r>
          </a:p>
          <a:p>
            <a:r>
              <a:rPr lang="en-US" sz="3300" dirty="0">
                <a:effectLst/>
              </a:rPr>
              <a:t> GANs and VAEs- improve image recognition by reducing noise and artifacts, </a:t>
            </a:r>
          </a:p>
          <a:p>
            <a:r>
              <a:rPr lang="en-US" sz="3300" dirty="0">
                <a:effectLst/>
              </a:rPr>
              <a:t> </a:t>
            </a:r>
            <a:r>
              <a:rPr lang="en-US" sz="3300" dirty="0"/>
              <a:t>Generate </a:t>
            </a:r>
            <a:r>
              <a:rPr lang="en-US" sz="3300" dirty="0">
                <a:effectLst/>
              </a:rPr>
              <a:t>synthetic medical images to expand training datasets and ensure </a:t>
            </a:r>
            <a:r>
              <a:rPr lang="en-US" sz="3300" dirty="0"/>
              <a:t>patient privacy </a:t>
            </a:r>
          </a:p>
          <a:p>
            <a:r>
              <a:rPr lang="en-US" sz="3300" dirty="0"/>
              <a:t>In 2018, DeepMind advanced the use of DL to analyze optical coherence tomography (OCT) scans for diagnosing diabetic retinopathy, age-related macular degeneration, and glaucoma. </a:t>
            </a:r>
          </a:p>
          <a:p>
            <a:r>
              <a:rPr lang="en-US" sz="3300" dirty="0"/>
              <a:t> The deep learning model demonstrated high diagnostic accuracy, often matching or exceeding the performance of expert ophthalmologists. </a:t>
            </a:r>
          </a:p>
          <a:p>
            <a:pPr marL="0" indent="0">
              <a:buNone/>
            </a:pPr>
            <a:r>
              <a:rPr lang="en-US" sz="3300" dirty="0" err="1">
                <a:ea typeface="Lato" panose="020F0502020204030203" pitchFamily="34" charset="0"/>
                <a:cs typeface="Lato" panose="020F0502020204030203" pitchFamily="34" charset="0"/>
              </a:rPr>
              <a:t>IDx</a:t>
            </a:r>
            <a:r>
              <a:rPr lang="en-US" sz="3300" dirty="0">
                <a:ea typeface="Lato" panose="020F0502020204030203" pitchFamily="34" charset="0"/>
                <a:cs typeface="Lato" panose="020F0502020204030203" pitchFamily="34" charset="0"/>
              </a:rPr>
              <a:t>-DR is an AI system designed for the early detection of diabetic retinopathy by analyzing retinal images.   FDA approval in 2018 for clinical use without specialist interpretation. </a:t>
            </a:r>
          </a:p>
          <a:p>
            <a:r>
              <a:rPr lang="en-US" sz="3300" dirty="0">
                <a:ea typeface="Lato" panose="020F0502020204030203" pitchFamily="34" charset="0"/>
                <a:cs typeface="Lato" panose="020F0502020204030203" pitchFamily="34" charset="0"/>
              </a:rPr>
              <a:t>The</a:t>
            </a:r>
            <a:r>
              <a:rPr lang="en-US" sz="3300" dirty="0"/>
              <a:t> system uses a CNN, ideal for image analysis, to process retinal images and identify features of diabetic retinopathy, enabling accurate diagnoses without human intervention.</a:t>
            </a:r>
          </a:p>
          <a:p>
            <a:r>
              <a:rPr lang="en-US" sz="3300" dirty="0"/>
              <a:t>Improve patient outcomes, especially in settings with limited access to ophthalmologists.</a:t>
            </a:r>
          </a:p>
          <a:p>
            <a:pPr marL="0" indent="0">
              <a:buNone/>
            </a:pPr>
            <a:endParaRPr lang="en-US" sz="800" dirty="0"/>
          </a:p>
          <a:p>
            <a:pPr marL="0">
              <a:buNone/>
            </a:pPr>
            <a:endParaRPr lang="en-US" sz="800" dirty="0">
              <a:latin typeface="Helvetica" pitchFamily="2" charset="0"/>
              <a:ea typeface="Lato" panose="020F0502020204030203" pitchFamily="34" charset="0"/>
              <a:cs typeface="Lato" panose="020F0502020204030203" pitchFamily="34" charset="0"/>
            </a:endParaRPr>
          </a:p>
          <a:p>
            <a:pPr marL="0" marR="0">
              <a:buNone/>
            </a:pP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buNone/>
            </a:pP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robot in a room with a person lying in a bed&#10;&#10;AI-generated content may be incorrect.">
            <a:extLst>
              <a:ext uri="{FF2B5EF4-FFF2-40B4-BE49-F238E27FC236}">
                <a16:creationId xmlns:a16="http://schemas.microsoft.com/office/drawing/2014/main" id="{13362D22-832C-56C8-958E-EC69119857DA}"/>
              </a:ext>
            </a:extLst>
          </p:cNvPr>
          <p:cNvPicPr>
            <a:picLocks noChangeAspect="1"/>
          </p:cNvPicPr>
          <p:nvPr/>
        </p:nvPicPr>
        <p:blipFill>
          <a:blip r:embed="rId3"/>
          <a:srcRect t="7421" r="12829"/>
          <a:stretch>
            <a:fillRect/>
          </a:stretch>
        </p:blipFill>
        <p:spPr>
          <a:xfrm>
            <a:off x="9474740" y="2061836"/>
            <a:ext cx="2621098" cy="1790317"/>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00581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42965-A307-353E-4475-1EF48F9704DB}"/>
              </a:ext>
            </a:extLst>
          </p:cNvPr>
          <p:cNvSpPr>
            <a:spLocks noGrp="1"/>
          </p:cNvSpPr>
          <p:nvPr>
            <p:ph type="title"/>
          </p:nvPr>
        </p:nvSpPr>
        <p:spPr>
          <a:xfrm>
            <a:off x="938847" y="155437"/>
            <a:ext cx="10773254" cy="537992"/>
          </a:xfrm>
        </p:spPr>
        <p:txBody>
          <a:bodyPr>
            <a:normAutofit fontScale="90000"/>
          </a:bodyPr>
          <a:lstStyle/>
          <a:p>
            <a:br>
              <a:rPr lang="en-US" b="1" kern="100" dirty="0">
                <a:solidFill>
                  <a:srgbClr val="0F4761"/>
                </a:solidFill>
                <a:latin typeface="Lato-Regular"/>
                <a:ea typeface="Times New Roman" panose="02020603050405020304" pitchFamily="18" charset="0"/>
                <a:cs typeface="Times New Roman" panose="02020603050405020304" pitchFamily="18" charset="0"/>
              </a:rPr>
            </a:br>
            <a:br>
              <a:rPr lang="en-US" b="1" kern="100" dirty="0">
                <a:solidFill>
                  <a:srgbClr val="0F4761"/>
                </a:solidFill>
                <a:latin typeface="Lato-Regular"/>
                <a:ea typeface="Times New Roman" panose="02020603050405020304" pitchFamily="18" charset="0"/>
                <a:cs typeface="Times New Roman" panose="02020603050405020304" pitchFamily="18" charset="0"/>
              </a:rPr>
            </a:br>
            <a:br>
              <a:rPr lang="en-US" b="1" kern="100" dirty="0">
                <a:solidFill>
                  <a:srgbClr val="0F4761"/>
                </a:solidFill>
                <a:latin typeface="Lato-Regular"/>
                <a:ea typeface="Times New Roman" panose="02020603050405020304" pitchFamily="18" charset="0"/>
                <a:cs typeface="Times New Roman" panose="02020603050405020304" pitchFamily="18" charset="0"/>
              </a:rPr>
            </a:br>
            <a:br>
              <a:rPr lang="en-US" b="1" kern="100" dirty="0">
                <a:solidFill>
                  <a:srgbClr val="0F4761"/>
                </a:solidFill>
                <a:latin typeface="Lato-Regular"/>
                <a:ea typeface="Times New Roman" panose="02020603050405020304" pitchFamily="18" charset="0"/>
                <a:cs typeface="Times New Roman" panose="02020603050405020304" pitchFamily="18" charset="0"/>
              </a:rPr>
            </a:br>
            <a:r>
              <a:rPr lang="en-US" sz="4400" b="1" kern="100" dirty="0">
                <a:effectLst/>
                <a:latin typeface="Lato-Regular"/>
                <a:ea typeface="Times New Roman" panose="02020603050405020304" pitchFamily="18" charset="0"/>
                <a:cs typeface="Times New Roman" panose="02020603050405020304" pitchFamily="18" charset="0"/>
              </a:rPr>
              <a:t>AI and Predictive Analytics in Medicine</a:t>
            </a:r>
            <a:br>
              <a:rPr lang="en-US" sz="4400" b="1" kern="100" dirty="0">
                <a:effectLst/>
                <a:latin typeface="Lato-Regular"/>
                <a:ea typeface="Times New Roman" panose="02020603050405020304" pitchFamily="18" charset="0"/>
                <a:cs typeface="Times New Roman" panose="02020603050405020304" pitchFamily="18" charset="0"/>
              </a:rPr>
            </a:br>
            <a:br>
              <a:rPr lang="en-US" dirty="0"/>
            </a:br>
            <a:br>
              <a:rPr lang="en-US" sz="4400" b="1" kern="100" dirty="0">
                <a:effectLst/>
                <a:latin typeface="Lato-Regular"/>
                <a:ea typeface="Times New Roman" panose="02020603050405020304" pitchFamily="18" charset="0"/>
                <a:cs typeface="Times New Roman" panose="02020603050405020304" pitchFamily="18" charset="0"/>
              </a:rPr>
            </a:br>
            <a:br>
              <a:rPr lang="en-US" sz="44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br>
            <a:endParaRPr lang="en-US" dirty="0"/>
          </a:p>
        </p:txBody>
      </p:sp>
      <p:graphicFrame>
        <p:nvGraphicFramePr>
          <p:cNvPr id="6" name="Content Placeholder 5">
            <a:extLst>
              <a:ext uri="{FF2B5EF4-FFF2-40B4-BE49-F238E27FC236}">
                <a16:creationId xmlns:a16="http://schemas.microsoft.com/office/drawing/2014/main" id="{B24847F6-CC8A-A7B7-8285-700F63F354BA}"/>
              </a:ext>
            </a:extLst>
          </p:cNvPr>
          <p:cNvGraphicFramePr>
            <a:graphicFrameLocks noGrp="1"/>
          </p:cNvGraphicFramePr>
          <p:nvPr>
            <p:ph idx="1"/>
            <p:extLst>
              <p:ext uri="{D42A27DB-BD31-4B8C-83A1-F6EECF244321}">
                <p14:modId xmlns:p14="http://schemas.microsoft.com/office/powerpoint/2010/main" val="2636499029"/>
              </p:ext>
            </p:extLst>
          </p:nvPr>
        </p:nvGraphicFramePr>
        <p:xfrm>
          <a:off x="1219199" y="1801675"/>
          <a:ext cx="10539285" cy="4900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Picture 23" descr="Electric wave graphic">
            <a:extLst>
              <a:ext uri="{FF2B5EF4-FFF2-40B4-BE49-F238E27FC236}">
                <a16:creationId xmlns:a16="http://schemas.microsoft.com/office/drawing/2014/main" id="{335FB51B-91A6-B9C3-7A7B-69ACF66ED166}"/>
              </a:ext>
            </a:extLst>
          </p:cNvPr>
          <p:cNvPicPr>
            <a:picLocks noChangeAspect="1"/>
          </p:cNvPicPr>
          <p:nvPr/>
        </p:nvPicPr>
        <p:blipFill>
          <a:blip r:embed="rId8"/>
          <a:stretch>
            <a:fillRect/>
          </a:stretch>
        </p:blipFill>
        <p:spPr>
          <a:xfrm>
            <a:off x="1394297" y="4494835"/>
            <a:ext cx="2002972" cy="841033"/>
          </a:xfrm>
          <a:prstGeom prst="rect">
            <a:avLst/>
          </a:prstGeom>
        </p:spPr>
      </p:pic>
      <p:pic>
        <p:nvPicPr>
          <p:cNvPr id="26" name="Picture 25" descr="Different types of clocks">
            <a:extLst>
              <a:ext uri="{FF2B5EF4-FFF2-40B4-BE49-F238E27FC236}">
                <a16:creationId xmlns:a16="http://schemas.microsoft.com/office/drawing/2014/main" id="{26E2C3F1-F5A2-8CB1-84A5-38AD2E58E9AD}"/>
              </a:ext>
            </a:extLst>
          </p:cNvPr>
          <p:cNvPicPr>
            <a:picLocks noChangeAspect="1"/>
          </p:cNvPicPr>
          <p:nvPr/>
        </p:nvPicPr>
        <p:blipFill>
          <a:blip r:embed="rId9"/>
          <a:stretch>
            <a:fillRect/>
          </a:stretch>
        </p:blipFill>
        <p:spPr>
          <a:xfrm>
            <a:off x="1377620" y="1933228"/>
            <a:ext cx="2002972" cy="841033"/>
          </a:xfrm>
          <a:prstGeom prst="rect">
            <a:avLst/>
          </a:prstGeom>
        </p:spPr>
      </p:pic>
      <p:pic>
        <p:nvPicPr>
          <p:cNvPr id="28" name="Picture 27" descr="An electronic circuit board in blue color">
            <a:extLst>
              <a:ext uri="{FF2B5EF4-FFF2-40B4-BE49-F238E27FC236}">
                <a16:creationId xmlns:a16="http://schemas.microsoft.com/office/drawing/2014/main" id="{4F1B5FAC-D33A-4E76-7B2B-4E164031E45F}"/>
              </a:ext>
            </a:extLst>
          </p:cNvPr>
          <p:cNvPicPr>
            <a:picLocks noChangeAspect="1"/>
          </p:cNvPicPr>
          <p:nvPr/>
        </p:nvPicPr>
        <p:blipFill>
          <a:blip r:embed="rId10"/>
          <a:stretch>
            <a:fillRect/>
          </a:stretch>
        </p:blipFill>
        <p:spPr>
          <a:xfrm>
            <a:off x="1346917" y="3120283"/>
            <a:ext cx="2033675" cy="1028530"/>
          </a:xfrm>
          <a:prstGeom prst="rect">
            <a:avLst/>
          </a:prstGeom>
        </p:spPr>
      </p:pic>
      <p:pic>
        <p:nvPicPr>
          <p:cNvPr id="30" name="Picture 29" descr="Multi-colored cubes letters spelling inclusion">
            <a:extLst>
              <a:ext uri="{FF2B5EF4-FFF2-40B4-BE49-F238E27FC236}">
                <a16:creationId xmlns:a16="http://schemas.microsoft.com/office/drawing/2014/main" id="{D30ECC59-666B-FDE8-ACAE-F22979EC1837}"/>
              </a:ext>
            </a:extLst>
          </p:cNvPr>
          <p:cNvPicPr>
            <a:picLocks noChangeAspect="1"/>
          </p:cNvPicPr>
          <p:nvPr/>
        </p:nvPicPr>
        <p:blipFill>
          <a:blip r:embed="rId11"/>
          <a:stretch>
            <a:fillRect/>
          </a:stretch>
        </p:blipFill>
        <p:spPr>
          <a:xfrm flipV="1">
            <a:off x="1362268" y="5671563"/>
            <a:ext cx="2002972" cy="772551"/>
          </a:xfrm>
          <a:prstGeom prst="rect">
            <a:avLst/>
          </a:prstGeom>
        </p:spPr>
      </p:pic>
      <p:sp>
        <p:nvSpPr>
          <p:cNvPr id="3" name="TextBox 2">
            <a:extLst>
              <a:ext uri="{FF2B5EF4-FFF2-40B4-BE49-F238E27FC236}">
                <a16:creationId xmlns:a16="http://schemas.microsoft.com/office/drawing/2014/main" id="{14F39DA1-D60B-4A02-8FEC-9199A4ADD142}"/>
              </a:ext>
            </a:extLst>
          </p:cNvPr>
          <p:cNvSpPr txBox="1"/>
          <p:nvPr/>
        </p:nvSpPr>
        <p:spPr>
          <a:xfrm>
            <a:off x="938847" y="781791"/>
            <a:ext cx="10539285" cy="954107"/>
          </a:xfrm>
          <a:prstGeom prst="rect">
            <a:avLst/>
          </a:prstGeom>
          <a:noFill/>
        </p:spPr>
        <p:txBody>
          <a:bodyPr wrap="square" rtlCol="0">
            <a:spAutoFit/>
          </a:bodyPr>
          <a:lstStyle/>
          <a:p>
            <a:r>
              <a:rPr lang="en-US" sz="2800" dirty="0"/>
              <a:t>AI models can analyze patient data to predict disease progression, readmission rates, and potential complications.</a:t>
            </a:r>
          </a:p>
        </p:txBody>
      </p:sp>
    </p:spTree>
    <p:extLst>
      <p:ext uri="{BB962C8B-B14F-4D97-AF65-F5344CB8AC3E}">
        <p14:creationId xmlns:p14="http://schemas.microsoft.com/office/powerpoint/2010/main" val="269979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07EE8-B85F-C665-815C-7A261BE2C73F}"/>
              </a:ext>
            </a:extLst>
          </p:cNvPr>
          <p:cNvSpPr>
            <a:spLocks noGrp="1"/>
          </p:cNvSpPr>
          <p:nvPr>
            <p:ph type="title"/>
          </p:nvPr>
        </p:nvSpPr>
        <p:spPr>
          <a:xfrm>
            <a:off x="838200" y="160069"/>
            <a:ext cx="6982838" cy="1791102"/>
          </a:xfrm>
        </p:spPr>
        <p:txBody>
          <a:bodyPr>
            <a:normAutofit fontScale="90000"/>
          </a:bodyPr>
          <a:lstStyle/>
          <a:p>
            <a:br>
              <a:rPr lang="en-US" sz="6000" b="1" dirty="0"/>
            </a:br>
            <a:r>
              <a:rPr lang="en-US" b="1" dirty="0"/>
              <a:t>AI and Personalized Medicine</a:t>
            </a:r>
            <a:br>
              <a:rPr lang="en-US" b="1" dirty="0"/>
            </a:br>
            <a:endParaRPr lang="en-US" dirty="0"/>
          </a:p>
        </p:txBody>
      </p:sp>
      <p:graphicFrame>
        <p:nvGraphicFramePr>
          <p:cNvPr id="12" name="Content Placeholder 2">
            <a:extLst>
              <a:ext uri="{FF2B5EF4-FFF2-40B4-BE49-F238E27FC236}">
                <a16:creationId xmlns:a16="http://schemas.microsoft.com/office/drawing/2014/main" id="{F0679386-150F-8BBA-970C-275F4F88599C}"/>
              </a:ext>
            </a:extLst>
          </p:cNvPr>
          <p:cNvGraphicFramePr>
            <a:graphicFrameLocks noGrp="1"/>
          </p:cNvGraphicFramePr>
          <p:nvPr>
            <p:ph idx="1"/>
            <p:extLst>
              <p:ext uri="{D42A27DB-BD31-4B8C-83A1-F6EECF244321}">
                <p14:modId xmlns:p14="http://schemas.microsoft.com/office/powerpoint/2010/main" val="1443246762"/>
              </p:ext>
            </p:extLst>
          </p:nvPr>
        </p:nvGraphicFramePr>
        <p:xfrm>
          <a:off x="217714" y="1248012"/>
          <a:ext cx="11756572" cy="5288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diagram of a person's life cycle&#10;&#10;AI-generated content may be incorrect.">
            <a:extLst>
              <a:ext uri="{FF2B5EF4-FFF2-40B4-BE49-F238E27FC236}">
                <a16:creationId xmlns:a16="http://schemas.microsoft.com/office/drawing/2014/main" id="{161B4CF9-8BA0-3FE9-C82A-2FE749595CFF}"/>
              </a:ext>
            </a:extLst>
          </p:cNvPr>
          <p:cNvPicPr>
            <a:picLocks noChangeAspect="1"/>
          </p:cNvPicPr>
          <p:nvPr/>
        </p:nvPicPr>
        <p:blipFill>
          <a:blip r:embed="rId8"/>
          <a:stretch>
            <a:fillRect/>
          </a:stretch>
        </p:blipFill>
        <p:spPr>
          <a:xfrm>
            <a:off x="9226020" y="1951171"/>
            <a:ext cx="2748266" cy="1941328"/>
          </a:xfrm>
          <a:prstGeom prst="rect">
            <a:avLst/>
          </a:prstGeom>
        </p:spPr>
      </p:pic>
    </p:spTree>
    <p:extLst>
      <p:ext uri="{BB962C8B-B14F-4D97-AF65-F5344CB8AC3E}">
        <p14:creationId xmlns:p14="http://schemas.microsoft.com/office/powerpoint/2010/main" val="314102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B9A58C-FA0A-79A0-1DEA-78E366BD5CBF}"/>
              </a:ext>
            </a:extLst>
          </p:cNvPr>
          <p:cNvSpPr>
            <a:spLocks noGrp="1"/>
          </p:cNvSpPr>
          <p:nvPr>
            <p:ph type="title"/>
          </p:nvPr>
        </p:nvSpPr>
        <p:spPr>
          <a:xfrm>
            <a:off x="572493" y="238539"/>
            <a:ext cx="5341924" cy="1166913"/>
          </a:xfrm>
        </p:spPr>
        <p:txBody>
          <a:bodyPr anchor="b">
            <a:normAutofit/>
          </a:bodyPr>
          <a:lstStyle/>
          <a:p>
            <a:r>
              <a:rPr lang="en-US" sz="4000" b="1" dirty="0"/>
              <a:t>What is AI?</a:t>
            </a:r>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29AB15-A501-FBFB-07DD-5B5B74AE2889}"/>
              </a:ext>
            </a:extLst>
          </p:cNvPr>
          <p:cNvSpPr>
            <a:spLocks noGrp="1"/>
          </p:cNvSpPr>
          <p:nvPr>
            <p:ph idx="1"/>
          </p:nvPr>
        </p:nvSpPr>
        <p:spPr>
          <a:xfrm>
            <a:off x="572492" y="2071316"/>
            <a:ext cx="6899461" cy="3865939"/>
          </a:xfrm>
        </p:spPr>
        <p:txBody>
          <a:bodyPr anchor="t">
            <a:normAutofit lnSpcReduction="10000"/>
          </a:bodyPr>
          <a:lstStyle/>
          <a:p>
            <a:pPr>
              <a:buNone/>
            </a:pPr>
            <a:r>
              <a:rPr lang="en-US" sz="2200" b="1" i="1" dirty="0">
                <a:effectLst/>
                <a:latin typeface="Helvetica" pitchFamily="2" charset="0"/>
              </a:rPr>
              <a:t>Artificial intelligence (AI) </a:t>
            </a:r>
            <a:r>
              <a:rPr lang="en-US" sz="2200" dirty="0">
                <a:effectLst/>
                <a:latin typeface="Helvetica" pitchFamily="2" charset="0"/>
              </a:rPr>
              <a:t>is a field of computer science that focuses on simulating human intelligence processes using computer systems.</a:t>
            </a:r>
          </a:p>
          <a:p>
            <a:pPr>
              <a:buNone/>
            </a:pPr>
            <a:r>
              <a:rPr lang="en-US" sz="2200" dirty="0">
                <a:effectLst/>
                <a:latin typeface="Helvetica" pitchFamily="2" charset="0"/>
              </a:rPr>
              <a:t>AI learns</a:t>
            </a:r>
          </a:p>
          <a:p>
            <a:pPr>
              <a:buNone/>
            </a:pPr>
            <a:r>
              <a:rPr lang="en-US" sz="2200" dirty="0">
                <a:effectLst/>
                <a:latin typeface="Helvetica" pitchFamily="2" charset="0"/>
              </a:rPr>
              <a:t>AI reasons</a:t>
            </a:r>
          </a:p>
          <a:p>
            <a:pPr>
              <a:buNone/>
            </a:pPr>
            <a:r>
              <a:rPr lang="en-US" sz="2200" dirty="0">
                <a:latin typeface="Helvetica" pitchFamily="2" charset="0"/>
              </a:rPr>
              <a:t>AI s</a:t>
            </a:r>
            <a:r>
              <a:rPr lang="en-US" sz="2200" dirty="0">
                <a:effectLst/>
                <a:latin typeface="Helvetica" pitchFamily="2" charset="0"/>
              </a:rPr>
              <a:t>elf-corrects</a:t>
            </a:r>
          </a:p>
          <a:p>
            <a:pPr>
              <a:buNone/>
            </a:pPr>
            <a:r>
              <a:rPr lang="en-US" sz="2200" b="1" i="1" dirty="0">
                <a:latin typeface="Helvetica" pitchFamily="2" charset="0"/>
              </a:rPr>
              <a:t>Agentic AI</a:t>
            </a:r>
            <a:r>
              <a:rPr lang="en-US" sz="2200" b="1" i="1" kern="0" dirty="0">
                <a:effectLst/>
                <a:latin typeface="Lato-Regular"/>
                <a:ea typeface="Aptos" panose="020B0004020202020204" pitchFamily="34" charset="0"/>
                <a:cs typeface="Lato-Regular"/>
              </a:rPr>
              <a:t>  </a:t>
            </a:r>
            <a:r>
              <a:rPr lang="en-US" sz="2200" kern="0" dirty="0">
                <a:effectLst/>
                <a:latin typeface="Helvetica" pitchFamily="2" charset="0"/>
                <a:ea typeface="Aptos" panose="020B0004020202020204" pitchFamily="34" charset="0"/>
                <a:cs typeface="Lato-Regular"/>
              </a:rPr>
              <a:t>recognizes and processes information, learn, plans, and performs tasks to achieve specific goals. An intelligent agent perceives its environment through sensors and interacts with it via actuators, all guided by defined </a:t>
            </a:r>
            <a:r>
              <a:rPr lang="en-US" sz="2200" kern="0" dirty="0">
                <a:latin typeface="Helvetica" pitchFamily="2" charset="0"/>
                <a:ea typeface="Aptos" panose="020B0004020202020204" pitchFamily="34" charset="0"/>
                <a:cs typeface="Lato-Regular"/>
              </a:rPr>
              <a:t>objectives.</a:t>
            </a:r>
            <a:r>
              <a:rPr lang="en-US" sz="2200" dirty="0">
                <a:effectLst/>
                <a:latin typeface="Helvetica" pitchFamily="2" charset="0"/>
              </a:rPr>
              <a:t> </a:t>
            </a:r>
          </a:p>
        </p:txBody>
      </p:sp>
      <p:pic>
        <p:nvPicPr>
          <p:cNvPr id="10" name="Picture 9" descr="A robot with a network of icons&#10;&#10;AI-generated content may be incorrect.">
            <a:extLst>
              <a:ext uri="{FF2B5EF4-FFF2-40B4-BE49-F238E27FC236}">
                <a16:creationId xmlns:a16="http://schemas.microsoft.com/office/drawing/2014/main" id="{670506AC-72F4-5A56-5922-699642C6938E}"/>
              </a:ext>
            </a:extLst>
          </p:cNvPr>
          <p:cNvPicPr>
            <a:picLocks noChangeAspect="1"/>
          </p:cNvPicPr>
          <p:nvPr/>
        </p:nvPicPr>
        <p:blipFill>
          <a:blip r:embed="rId3"/>
          <a:srcRect l="17965" r="18014" b="-1"/>
          <a:stretch>
            <a:fillRect/>
          </a:stretch>
        </p:blipFill>
        <p:spPr>
          <a:xfrm>
            <a:off x="7858538" y="2093976"/>
            <a:ext cx="3758184" cy="3906419"/>
          </a:xfrm>
          <a:prstGeom prst="rect">
            <a:avLst/>
          </a:prstGeom>
        </p:spPr>
      </p:pic>
    </p:spTree>
    <p:extLst>
      <p:ext uri="{BB962C8B-B14F-4D97-AF65-F5344CB8AC3E}">
        <p14:creationId xmlns:p14="http://schemas.microsoft.com/office/powerpoint/2010/main" val="2479544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19">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6C7A285-1A26-6672-C190-B2DAD0AB0327}"/>
              </a:ext>
            </a:extLst>
          </p:cNvPr>
          <p:cNvSpPr>
            <a:spLocks noGrp="1"/>
          </p:cNvSpPr>
          <p:nvPr>
            <p:ph type="title"/>
          </p:nvPr>
        </p:nvSpPr>
        <p:spPr>
          <a:xfrm>
            <a:off x="252765" y="45029"/>
            <a:ext cx="9609691" cy="721696"/>
          </a:xfrm>
        </p:spPr>
        <p:txBody>
          <a:bodyPr>
            <a:normAutofit fontScale="90000"/>
          </a:bodyPr>
          <a:lstStyle/>
          <a:p>
            <a:br>
              <a:rPr lang="en-US" dirty="0"/>
            </a:br>
            <a:r>
              <a:rPr lang="en-US" b="1" dirty="0"/>
              <a:t>AI in Drug Discovery and Development</a:t>
            </a:r>
            <a:br>
              <a:rPr lang="en-US" sz="2800" b="1" dirty="0"/>
            </a:br>
            <a:endParaRPr lang="en-US" sz="2800" dirty="0"/>
          </a:p>
        </p:txBody>
      </p:sp>
      <p:sp>
        <p:nvSpPr>
          <p:cNvPr id="3" name="Content Placeholder 2">
            <a:extLst>
              <a:ext uri="{FF2B5EF4-FFF2-40B4-BE49-F238E27FC236}">
                <a16:creationId xmlns:a16="http://schemas.microsoft.com/office/drawing/2014/main" id="{1F2D468B-552C-3E9F-9699-5BE66E53B27A}"/>
              </a:ext>
            </a:extLst>
          </p:cNvPr>
          <p:cNvSpPr>
            <a:spLocks noGrp="1"/>
          </p:cNvSpPr>
          <p:nvPr>
            <p:ph idx="1"/>
          </p:nvPr>
        </p:nvSpPr>
        <p:spPr>
          <a:xfrm>
            <a:off x="252765" y="1384722"/>
            <a:ext cx="7968140" cy="5428249"/>
          </a:xfrm>
        </p:spPr>
        <p:txBody>
          <a:bodyPr>
            <a:normAutofit fontScale="25000" lnSpcReduction="20000"/>
          </a:bodyPr>
          <a:lstStyle/>
          <a:p>
            <a:pPr marL="0" indent="0">
              <a:buNone/>
            </a:pPr>
            <a:r>
              <a:rPr lang="en-US" sz="8000" dirty="0"/>
              <a:t>DL techniques like GANs and VAEs play a pivotal role in molecular generation for drug discovery. </a:t>
            </a:r>
          </a:p>
          <a:p>
            <a:r>
              <a:rPr lang="en-US" sz="8000" dirty="0"/>
              <a:t>Expedite the identification and optimization of drug candidates. Additionally, AI simulates compound-target interactions.</a:t>
            </a:r>
          </a:p>
          <a:p>
            <a:pPr marL="0" indent="0">
              <a:buNone/>
            </a:pPr>
            <a:r>
              <a:rPr lang="en-US" sz="8000" dirty="0"/>
              <a:t>In 2020, DeepMind launched </a:t>
            </a:r>
            <a:r>
              <a:rPr lang="en-US" sz="8000" b="1" i="1" dirty="0"/>
              <a:t>AlphaFold 2</a:t>
            </a:r>
            <a:r>
              <a:rPr lang="en-US" sz="8000" b="1" dirty="0"/>
              <a:t>, </a:t>
            </a:r>
            <a:r>
              <a:rPr lang="en-US" sz="8000" dirty="0"/>
              <a:t>utilizing deep learning (DL) techniques to predict protein folding by analyzing biological data and known protein structures.</a:t>
            </a:r>
          </a:p>
          <a:p>
            <a:r>
              <a:rPr lang="en-US" sz="8000" dirty="0"/>
              <a:t> In the </a:t>
            </a:r>
            <a:r>
              <a:rPr lang="en-US" sz="8000" i="1" dirty="0"/>
              <a:t>14th Critical Assessment of protein Structure Prediction (CASP14) </a:t>
            </a:r>
            <a:r>
              <a:rPr lang="en-US" sz="8000" dirty="0"/>
              <a:t>competition, AlphaFold 2 outperformed all other computational methods with accuracy comparable to X-ray crystallography and nuclear magnetic resonance (NMR).</a:t>
            </a:r>
          </a:p>
          <a:p>
            <a:r>
              <a:rPr lang="en-US" sz="8000" dirty="0"/>
              <a:t>Technologies like AlphaFold 2 are aiding drug discovery and biotechnology, facilitating the novel synthesis of proteins for antivenoms, anti-inflammatory drugs, cancer treatments, and vaccines.</a:t>
            </a:r>
          </a:p>
          <a:p>
            <a:pPr marL="0" indent="0">
              <a:buNone/>
            </a:pPr>
            <a:r>
              <a:rPr lang="en-US" sz="8000" i="1" dirty="0" err="1"/>
              <a:t>I</a:t>
            </a:r>
            <a:r>
              <a:rPr lang="en-US" sz="8000" b="1" i="1" dirty="0" err="1"/>
              <a:t>nstaNovo</a:t>
            </a:r>
            <a:r>
              <a:rPr lang="en-US" sz="8000" i="1" dirty="0"/>
              <a:t> </a:t>
            </a:r>
            <a:r>
              <a:rPr lang="en-US" sz="8000" dirty="0"/>
              <a:t>is an AI model that employs transformer architecture for de novo peptide sequencing. </a:t>
            </a:r>
          </a:p>
          <a:p>
            <a:r>
              <a:rPr lang="en-US" sz="8000" dirty="0"/>
              <a:t>It analyzes mass spectrometry data to construct amino acid sequences, thereby enhancing therapeutic coverage and exploring the "dark proteome." </a:t>
            </a:r>
          </a:p>
          <a:p>
            <a:endParaRPr lang="en-US" sz="7200" dirty="0"/>
          </a:p>
          <a:p>
            <a:endParaRPr lang="en-US" sz="1100" dirty="0"/>
          </a:p>
        </p:txBody>
      </p:sp>
      <p:pic>
        <p:nvPicPr>
          <p:cNvPr id="6" name="Picture 5" descr="A room with a large screen with various symbols&#10;&#10;AI-generated content may be incorrect.">
            <a:extLst>
              <a:ext uri="{FF2B5EF4-FFF2-40B4-BE49-F238E27FC236}">
                <a16:creationId xmlns:a16="http://schemas.microsoft.com/office/drawing/2014/main" id="{C0C73300-A1A7-244A-C83C-806771DB45B7}"/>
              </a:ext>
            </a:extLst>
          </p:cNvPr>
          <p:cNvPicPr>
            <a:picLocks noChangeAspect="1"/>
          </p:cNvPicPr>
          <p:nvPr/>
        </p:nvPicPr>
        <p:blipFill>
          <a:blip r:embed="rId3"/>
          <a:srcRect l="12384" r="33741"/>
          <a:stretch>
            <a:fillRect/>
          </a:stretch>
        </p:blipFill>
        <p:spPr>
          <a:xfrm>
            <a:off x="8473670" y="1537929"/>
            <a:ext cx="3465565" cy="3602258"/>
          </a:xfrm>
          <a:prstGeom prst="rect">
            <a:avLst/>
          </a:prstGeom>
        </p:spPr>
      </p:pic>
      <p:sp>
        <p:nvSpPr>
          <p:cNvPr id="26" name="Freeform: Shape 21">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9412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1A5E9DC-A201-24B2-7B37-A84B0D3B6C5C}"/>
              </a:ext>
            </a:extLst>
          </p:cNvPr>
          <p:cNvSpPr>
            <a:spLocks noGrp="1"/>
          </p:cNvSpPr>
          <p:nvPr>
            <p:ph type="title"/>
          </p:nvPr>
        </p:nvSpPr>
        <p:spPr>
          <a:xfrm>
            <a:off x="1103997" y="184017"/>
            <a:ext cx="9558181" cy="846900"/>
          </a:xfrm>
        </p:spPr>
        <p:txBody>
          <a:bodyPr>
            <a:normAutofit fontScale="90000"/>
          </a:bodyPr>
          <a:lstStyle/>
          <a:p>
            <a:br>
              <a:rPr lang="en-US" sz="2800" b="1" i="1" dirty="0"/>
            </a:br>
            <a:r>
              <a:rPr lang="en-US" b="1" dirty="0"/>
              <a:t>Clinical Decision Support Systems(CDSS)</a:t>
            </a:r>
            <a:br>
              <a:rPr lang="en-US" sz="2800" b="1" dirty="0"/>
            </a:br>
            <a:endParaRPr lang="en-US" sz="2800" dirty="0"/>
          </a:p>
        </p:txBody>
      </p:sp>
      <p:sp>
        <p:nvSpPr>
          <p:cNvPr id="3" name="Content Placeholder 2">
            <a:extLst>
              <a:ext uri="{FF2B5EF4-FFF2-40B4-BE49-F238E27FC236}">
                <a16:creationId xmlns:a16="http://schemas.microsoft.com/office/drawing/2014/main" id="{E2697396-680C-533E-0D6D-1EE80DC46C90}"/>
              </a:ext>
            </a:extLst>
          </p:cNvPr>
          <p:cNvSpPr>
            <a:spLocks noGrp="1"/>
          </p:cNvSpPr>
          <p:nvPr>
            <p:ph idx="1"/>
          </p:nvPr>
        </p:nvSpPr>
        <p:spPr>
          <a:xfrm>
            <a:off x="277584" y="1214934"/>
            <a:ext cx="7444547" cy="5459049"/>
          </a:xfrm>
        </p:spPr>
        <p:txBody>
          <a:bodyPr>
            <a:normAutofit lnSpcReduction="10000"/>
          </a:bodyPr>
          <a:lstStyle/>
          <a:p>
            <a:pPr marL="0" indent="0">
              <a:buNone/>
            </a:pPr>
            <a:r>
              <a:rPr lang="en-US" sz="2200" dirty="0"/>
              <a:t>Artificial intelligence (AI) and decision support systems enhance healthcare by improving diagnosis and treatment through data-driven analysis. This leads to timely diagnoses, better patient outcomes, and personalized treatment plans, especially with the use of predictive analytics. </a:t>
            </a:r>
          </a:p>
          <a:p>
            <a:pPr marL="0" indent="0">
              <a:buNone/>
            </a:pPr>
            <a:r>
              <a:rPr lang="en-US" sz="2200" dirty="0"/>
              <a:t> AI expert systems offer data-driven insights, providing evidence-based recommendations during consultations. </a:t>
            </a:r>
          </a:p>
          <a:p>
            <a:pPr marL="0" indent="0">
              <a:buNone/>
            </a:pPr>
            <a:r>
              <a:rPr lang="en-US" sz="2200" dirty="0"/>
              <a:t>AI enhances clinical decision support systems (CDSS) in hospital operations by predicting patient admissions, managing staff schedules, and optimizing resource allocation. </a:t>
            </a:r>
          </a:p>
          <a:p>
            <a:pPr marL="0" indent="0">
              <a:buNone/>
            </a:pPr>
            <a:r>
              <a:rPr lang="en-US" sz="2200" dirty="0"/>
              <a:t>AI plays a crucial role in patient monitoring and management by continuously analyzing patient data, such as vital signs, and alerting providers to significant changes.  </a:t>
            </a:r>
          </a:p>
          <a:p>
            <a:pPr marL="0" indent="0">
              <a:buNone/>
            </a:pPr>
            <a:r>
              <a:rPr lang="en-US" sz="2200" dirty="0"/>
              <a:t>AI-supported decision systems accelerate research and drug development, expediting the discovery of new treatments.</a:t>
            </a:r>
          </a:p>
          <a:p>
            <a:endParaRPr lang="en-US" sz="1400" dirty="0"/>
          </a:p>
        </p:txBody>
      </p:sp>
      <p:pic>
        <p:nvPicPr>
          <p:cNvPr id="6" name="Picture 5" descr="A doctor holding a device&#10;&#10;AI-generated content may be incorrect.">
            <a:extLst>
              <a:ext uri="{FF2B5EF4-FFF2-40B4-BE49-F238E27FC236}">
                <a16:creationId xmlns:a16="http://schemas.microsoft.com/office/drawing/2014/main" id="{65953DEC-2C1F-E89D-8438-8CEB8222AC3E}"/>
              </a:ext>
            </a:extLst>
          </p:cNvPr>
          <p:cNvPicPr>
            <a:picLocks noChangeAspect="1"/>
          </p:cNvPicPr>
          <p:nvPr/>
        </p:nvPicPr>
        <p:blipFill>
          <a:blip r:embed="rId3"/>
          <a:stretch>
            <a:fillRect/>
          </a:stretch>
        </p:blipFill>
        <p:spPr>
          <a:xfrm>
            <a:off x="7722131" y="1860765"/>
            <a:ext cx="4321629" cy="3136470"/>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49166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1A140A5-1A25-17ED-92CD-854A31040326}"/>
              </a:ext>
            </a:extLst>
          </p:cNvPr>
          <p:cNvSpPr>
            <a:spLocks noGrp="1"/>
          </p:cNvSpPr>
          <p:nvPr>
            <p:ph type="title"/>
          </p:nvPr>
        </p:nvSpPr>
        <p:spPr>
          <a:xfrm>
            <a:off x="1137034" y="332985"/>
            <a:ext cx="5620605" cy="817759"/>
          </a:xfrm>
        </p:spPr>
        <p:txBody>
          <a:bodyPr>
            <a:normAutofit fontScale="90000"/>
          </a:bodyPr>
          <a:lstStyle/>
          <a:p>
            <a:br>
              <a:rPr lang="en-US" b="1" i="1" dirty="0"/>
            </a:br>
            <a:r>
              <a:rPr lang="en-US" b="1" dirty="0"/>
              <a:t>Robotics and Surgery</a:t>
            </a:r>
            <a:br>
              <a:rPr lang="en-US" sz="2800" b="1" dirty="0"/>
            </a:br>
            <a:endParaRPr lang="en-US" sz="2800" dirty="0"/>
          </a:p>
        </p:txBody>
      </p:sp>
      <p:sp>
        <p:nvSpPr>
          <p:cNvPr id="3" name="Content Placeholder 2">
            <a:extLst>
              <a:ext uri="{FF2B5EF4-FFF2-40B4-BE49-F238E27FC236}">
                <a16:creationId xmlns:a16="http://schemas.microsoft.com/office/drawing/2014/main" id="{1B95C241-1A57-D56B-EA8D-54E624605BB2}"/>
              </a:ext>
            </a:extLst>
          </p:cNvPr>
          <p:cNvSpPr>
            <a:spLocks noGrp="1"/>
          </p:cNvSpPr>
          <p:nvPr>
            <p:ph idx="1"/>
          </p:nvPr>
        </p:nvSpPr>
        <p:spPr>
          <a:xfrm>
            <a:off x="425824" y="1382049"/>
            <a:ext cx="6810375" cy="4999296"/>
          </a:xfrm>
        </p:spPr>
        <p:txBody>
          <a:bodyPr>
            <a:normAutofit lnSpcReduction="10000"/>
          </a:bodyPr>
          <a:lstStyle/>
          <a:p>
            <a:pPr marL="0" indent="0">
              <a:buNone/>
            </a:pPr>
            <a:r>
              <a:rPr lang="en-US" sz="2000" dirty="0"/>
              <a:t>AI-powered robotic systems enhance surgical precision and assist surgeons and proceduralists, such as gastroenterologists, in complex procedures.</a:t>
            </a:r>
          </a:p>
          <a:p>
            <a:pPr marL="0" indent="0">
              <a:buNone/>
            </a:pPr>
            <a:r>
              <a:rPr lang="en-US" sz="2000" dirty="0"/>
              <a:t>The Da Vinci Surgical System was approved by the FDA in 2000. </a:t>
            </a:r>
          </a:p>
          <a:p>
            <a:r>
              <a:rPr lang="en-US" sz="2000" dirty="0"/>
              <a:t>Improved surgical precision and control. It merges the surgeon's expertise with real-time data analysis to enhance patient outcomes.</a:t>
            </a:r>
          </a:p>
          <a:p>
            <a:r>
              <a:rPr lang="en-US" sz="2000" dirty="0"/>
              <a:t>Filters out hand tremors, enabling delicate maneuvers. Their dexterous instruments can rotate and bend beyond human capability.</a:t>
            </a:r>
          </a:p>
          <a:p>
            <a:r>
              <a:rPr lang="en-US" sz="2000" dirty="0"/>
              <a:t>Results in smaller incisions, reduced pain, less scarring, and quicker recovery, in procedures like prostatectomies, hysterectomies, and cardiac surgeries.</a:t>
            </a:r>
          </a:p>
          <a:p>
            <a:r>
              <a:rPr lang="en-US" sz="2000" dirty="0"/>
              <a:t>Many robotic systems offer high-definition, 3D visualization of surgical sites, enhancing surgeons' accuracy. </a:t>
            </a:r>
          </a:p>
          <a:p>
            <a:pPr marL="0" indent="0">
              <a:buNone/>
            </a:pPr>
            <a:endParaRPr lang="en-US" sz="1400" dirty="0"/>
          </a:p>
          <a:p>
            <a:endParaRPr lang="en-US" sz="1400" dirty="0"/>
          </a:p>
        </p:txBody>
      </p:sp>
      <p:pic>
        <p:nvPicPr>
          <p:cNvPr id="6" name="Picture 5" descr="A doctor performing surgery on a patient&#10;&#10;AI-generated content may be incorrect.">
            <a:extLst>
              <a:ext uri="{FF2B5EF4-FFF2-40B4-BE49-F238E27FC236}">
                <a16:creationId xmlns:a16="http://schemas.microsoft.com/office/drawing/2014/main" id="{D48D453E-7714-A4AA-105C-3900DC95F28D}"/>
              </a:ext>
            </a:extLst>
          </p:cNvPr>
          <p:cNvPicPr>
            <a:picLocks noChangeAspect="1"/>
          </p:cNvPicPr>
          <p:nvPr/>
        </p:nvPicPr>
        <p:blipFill>
          <a:blip r:embed="rId3"/>
          <a:stretch>
            <a:fillRect/>
          </a:stretch>
        </p:blipFill>
        <p:spPr>
          <a:xfrm>
            <a:off x="7403495" y="1835734"/>
            <a:ext cx="4788505" cy="3186532"/>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40078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07978" y="0"/>
            <a:ext cx="248402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9028954-5B90-5689-D002-8D0D60D2B578}"/>
              </a:ext>
            </a:extLst>
          </p:cNvPr>
          <p:cNvSpPr>
            <a:spLocks noGrp="1"/>
          </p:cNvSpPr>
          <p:nvPr>
            <p:ph type="title"/>
          </p:nvPr>
        </p:nvSpPr>
        <p:spPr>
          <a:xfrm>
            <a:off x="1137038" y="252836"/>
            <a:ext cx="5350026" cy="1004952"/>
          </a:xfrm>
        </p:spPr>
        <p:txBody>
          <a:bodyPr>
            <a:normAutofit/>
          </a:bodyPr>
          <a:lstStyle/>
          <a:p>
            <a:r>
              <a:rPr lang="en-US" b="1" dirty="0"/>
              <a:t>AI and Robotics</a:t>
            </a:r>
          </a:p>
        </p:txBody>
      </p:sp>
      <p:sp>
        <p:nvSpPr>
          <p:cNvPr id="3" name="Content Placeholder 2">
            <a:extLst>
              <a:ext uri="{FF2B5EF4-FFF2-40B4-BE49-F238E27FC236}">
                <a16:creationId xmlns:a16="http://schemas.microsoft.com/office/drawing/2014/main" id="{B166AD6C-250F-44C6-C247-EC6C62BEE954}"/>
              </a:ext>
            </a:extLst>
          </p:cNvPr>
          <p:cNvSpPr>
            <a:spLocks noGrp="1"/>
          </p:cNvSpPr>
          <p:nvPr>
            <p:ph idx="1"/>
          </p:nvPr>
        </p:nvSpPr>
        <p:spPr>
          <a:xfrm>
            <a:off x="416196" y="1570349"/>
            <a:ext cx="6194524" cy="5034815"/>
          </a:xfrm>
        </p:spPr>
        <p:txBody>
          <a:bodyPr>
            <a:normAutofit fontScale="77500" lnSpcReduction="20000"/>
          </a:bodyPr>
          <a:lstStyle/>
          <a:p>
            <a:pPr marL="0" indent="0">
              <a:buNone/>
            </a:pPr>
            <a:r>
              <a:rPr lang="en-US" sz="3100" dirty="0"/>
              <a:t>Some robotic systems enable </a:t>
            </a:r>
            <a:r>
              <a:rPr lang="en-US" sz="3100" b="1" i="1" dirty="0"/>
              <a:t>telesurgery</a:t>
            </a:r>
            <a:r>
              <a:rPr lang="en-US" sz="3100" dirty="0"/>
              <a:t>, allowing surgeons to perform procedures remotely. </a:t>
            </a:r>
          </a:p>
          <a:p>
            <a:r>
              <a:rPr lang="en-US" sz="3100" dirty="0"/>
              <a:t>Provides access to specialized surgical care in remote or underserved areas. </a:t>
            </a:r>
          </a:p>
          <a:p>
            <a:r>
              <a:rPr lang="en-US" sz="3100" dirty="0"/>
              <a:t>Systems often include simulation capabilities that enable surgeons to practice and refine their skills in a virtual environment.</a:t>
            </a:r>
          </a:p>
          <a:p>
            <a:pPr marL="0" indent="0">
              <a:buNone/>
            </a:pPr>
            <a:r>
              <a:rPr lang="en-US" sz="3100" b="1" i="1" dirty="0"/>
              <a:t>The humanoid robot,</a:t>
            </a:r>
            <a:r>
              <a:rPr lang="en-US" sz="3100" dirty="0"/>
              <a:t> dubbed </a:t>
            </a:r>
            <a:r>
              <a:rPr lang="en-US" sz="3100" dirty="0" err="1"/>
              <a:t>BroBot</a:t>
            </a:r>
            <a:r>
              <a:rPr lang="en-US" sz="3100" dirty="0"/>
              <a:t> by </a:t>
            </a:r>
            <a:r>
              <a:rPr lang="en-US" sz="3100" dirty="0" err="1"/>
              <a:t>RobotLAB</a:t>
            </a:r>
            <a:r>
              <a:rPr lang="en-US" sz="3100" b="1" i="1" dirty="0"/>
              <a:t>,</a:t>
            </a:r>
            <a:r>
              <a:rPr lang="en-US" sz="3100" dirty="0"/>
              <a:t> can function in dynamic and unpredictable hospital environments. </a:t>
            </a:r>
          </a:p>
          <a:p>
            <a:r>
              <a:rPr lang="en-US" sz="3100" dirty="0"/>
              <a:t>It features a hybrid analog-digital interface, autonomous task protocols, and situational awareness systems to carry out essential duties with minimal supervision.</a:t>
            </a:r>
          </a:p>
          <a:p>
            <a:pPr marL="0" indent="0">
              <a:buNone/>
            </a:pPr>
            <a:r>
              <a:rPr lang="en-US" sz="2200" b="1" dirty="0"/>
              <a:t> </a:t>
            </a:r>
            <a:endParaRPr lang="en-US" sz="2200" dirty="0"/>
          </a:p>
          <a:p>
            <a:endParaRPr lang="en-US" sz="1400" dirty="0"/>
          </a:p>
          <a:p>
            <a:pPr marL="0" indent="0">
              <a:buNone/>
            </a:pPr>
            <a:endParaRPr lang="en-US" sz="1400" dirty="0"/>
          </a:p>
        </p:txBody>
      </p:sp>
      <p:sp>
        <p:nvSpPr>
          <p:cNvPr id="15" name="Freeform: Shape 14">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60988" y="2022496"/>
            <a:ext cx="4664547" cy="404393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A robot lying in a hospital bed&#10;&#10;AI-generated content may be incorrect.">
            <a:extLst>
              <a:ext uri="{FF2B5EF4-FFF2-40B4-BE49-F238E27FC236}">
                <a16:creationId xmlns:a16="http://schemas.microsoft.com/office/drawing/2014/main" id="{05DB4F54-6B92-699E-EC25-2663C8285267}"/>
              </a:ext>
            </a:extLst>
          </p:cNvPr>
          <p:cNvPicPr>
            <a:picLocks noChangeAspect="1"/>
          </p:cNvPicPr>
          <p:nvPr/>
        </p:nvPicPr>
        <p:blipFill>
          <a:blip r:embed="rId3"/>
          <a:srcRect t="3326" r="2" b="11017"/>
          <a:stretch>
            <a:fillRect/>
          </a:stretch>
        </p:blipFill>
        <p:spPr>
          <a:xfrm>
            <a:off x="6923941" y="1570349"/>
            <a:ext cx="4720954" cy="4043934"/>
          </a:xfrm>
          <a:prstGeom prst="rect">
            <a:avLst/>
          </a:prstGeom>
        </p:spPr>
      </p:pic>
      <p:sp>
        <p:nvSpPr>
          <p:cNvPr id="17" name="Rectangle 6">
            <a:extLst>
              <a:ext uri="{FF2B5EF4-FFF2-40B4-BE49-F238E27FC236}">
                <a16:creationId xmlns:a16="http://schemas.microsoft.com/office/drawing/2014/main" id="{EFF9196C-3887-4B80-8671-3CA6705C1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8543" y="5840356"/>
            <a:ext cx="1029435" cy="452147"/>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607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8F1FD6-4C03-08B8-B96C-7A55FA56AF4E}"/>
              </a:ext>
            </a:extLst>
          </p:cNvPr>
          <p:cNvSpPr>
            <a:spLocks noGrp="1"/>
          </p:cNvSpPr>
          <p:nvPr>
            <p:ph type="title"/>
          </p:nvPr>
        </p:nvSpPr>
        <p:spPr>
          <a:xfrm>
            <a:off x="943478" y="370845"/>
            <a:ext cx="8365553" cy="719544"/>
          </a:xfrm>
        </p:spPr>
        <p:txBody>
          <a:bodyPr>
            <a:noAutofit/>
          </a:bodyPr>
          <a:lstStyle/>
          <a:p>
            <a:br>
              <a:rPr lang="en-US" sz="4000" dirty="0"/>
            </a:br>
            <a:r>
              <a:rPr lang="en-US" sz="4000" b="1" dirty="0"/>
              <a:t>AI Streamlines Administrative Tasks</a:t>
            </a:r>
            <a:br>
              <a:rPr lang="en-US" sz="4000" b="1" dirty="0"/>
            </a:br>
            <a:endParaRPr lang="en-US" sz="4000" dirty="0"/>
          </a:p>
        </p:txBody>
      </p:sp>
      <p:sp>
        <p:nvSpPr>
          <p:cNvPr id="3" name="Content Placeholder 2">
            <a:extLst>
              <a:ext uri="{FF2B5EF4-FFF2-40B4-BE49-F238E27FC236}">
                <a16:creationId xmlns:a16="http://schemas.microsoft.com/office/drawing/2014/main" id="{3AF6C56C-104C-3A49-CA6C-3EA2F56A5C82}"/>
              </a:ext>
            </a:extLst>
          </p:cNvPr>
          <p:cNvSpPr>
            <a:spLocks noGrp="1"/>
          </p:cNvSpPr>
          <p:nvPr>
            <p:ph idx="1"/>
          </p:nvPr>
        </p:nvSpPr>
        <p:spPr>
          <a:xfrm>
            <a:off x="835594" y="1557246"/>
            <a:ext cx="6343419" cy="4929909"/>
          </a:xfrm>
        </p:spPr>
        <p:txBody>
          <a:bodyPr>
            <a:normAutofit lnSpcReduction="10000"/>
          </a:bodyPr>
          <a:lstStyle/>
          <a:p>
            <a:pPr marL="0" indent="0">
              <a:buNone/>
            </a:pPr>
            <a:r>
              <a:rPr lang="en-US" sz="2200" dirty="0"/>
              <a:t>AI streamlines administrative processes, such as </a:t>
            </a:r>
            <a:r>
              <a:rPr lang="en-US" sz="2200" i="1" dirty="0"/>
              <a:t>scheduling, billing, and managing electronic health records (EHRs</a:t>
            </a:r>
            <a:r>
              <a:rPr lang="en-US" sz="2200" dirty="0"/>
              <a:t>).</a:t>
            </a:r>
          </a:p>
          <a:p>
            <a:r>
              <a:rPr lang="en-US" sz="2200" dirty="0"/>
              <a:t>AI reduces the administrative burden and improves accuracy and efficiency.</a:t>
            </a:r>
          </a:p>
          <a:p>
            <a:r>
              <a:rPr lang="en-US" sz="2200" dirty="0"/>
              <a:t>AI-powered chatbots and virtual assistants manage routine inquiries,  schedule appointments, and offer basic medical advice. </a:t>
            </a:r>
          </a:p>
          <a:p>
            <a:r>
              <a:rPr lang="en-US" sz="2200" dirty="0"/>
              <a:t>Automated report generation with Transformer models allows for the creation of clinical reports and documentation that summarize patient data and generate narratives. </a:t>
            </a:r>
          </a:p>
          <a:p>
            <a:pPr marL="0" indent="0">
              <a:buNone/>
            </a:pPr>
            <a:r>
              <a:rPr lang="en-US" sz="2200" dirty="0"/>
              <a:t>These models use Natural Language Processing (NLP) to analyze unstructured clinical notes and transform them into structured data. </a:t>
            </a:r>
          </a:p>
          <a:p>
            <a:pPr marL="0" indent="0">
              <a:buNone/>
            </a:pPr>
            <a:endParaRPr lang="en-US" sz="1600" dirty="0"/>
          </a:p>
        </p:txBody>
      </p:sp>
      <p:pic>
        <p:nvPicPr>
          <p:cNvPr id="8" name="Picture 7" descr="A group of women sitting at computers&#10;&#10;AI-generated content may be incorrect.">
            <a:extLst>
              <a:ext uri="{FF2B5EF4-FFF2-40B4-BE49-F238E27FC236}">
                <a16:creationId xmlns:a16="http://schemas.microsoft.com/office/drawing/2014/main" id="{2E9C59F3-0A61-9FCD-A3F7-B12CC14B05C0}"/>
              </a:ext>
            </a:extLst>
          </p:cNvPr>
          <p:cNvPicPr>
            <a:picLocks noChangeAspect="1"/>
          </p:cNvPicPr>
          <p:nvPr/>
        </p:nvPicPr>
        <p:blipFill>
          <a:blip r:embed="rId3"/>
          <a:srcRect l="24128" r="21997"/>
          <a:stretch>
            <a:fillRect/>
          </a:stretch>
        </p:blipFill>
        <p:spPr>
          <a:xfrm>
            <a:off x="7743015" y="1709851"/>
            <a:ext cx="4077501" cy="4238331"/>
          </a:xfrm>
          <a:prstGeom prst="rect">
            <a:avLst/>
          </a:prstGeom>
        </p:spPr>
      </p:pic>
      <p:sp>
        <p:nvSpPr>
          <p:cNvPr id="24" name="Freeform: Shape 2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09642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A3186C-46E1-B5FB-5442-A00805904321}"/>
              </a:ext>
            </a:extLst>
          </p:cNvPr>
          <p:cNvSpPr>
            <a:spLocks noGrp="1"/>
          </p:cNvSpPr>
          <p:nvPr>
            <p:ph type="title"/>
          </p:nvPr>
        </p:nvSpPr>
        <p:spPr>
          <a:xfrm>
            <a:off x="572493" y="238539"/>
            <a:ext cx="7225668" cy="1283361"/>
          </a:xfrm>
        </p:spPr>
        <p:txBody>
          <a:bodyPr anchor="b">
            <a:normAutofit fontScale="90000"/>
          </a:bodyPr>
          <a:lstStyle/>
          <a:p>
            <a:r>
              <a:rPr lang="en-US" sz="3000" dirty="0"/>
              <a:t> </a:t>
            </a:r>
            <a:br>
              <a:rPr lang="en-US" sz="3000" dirty="0"/>
            </a:br>
            <a:r>
              <a:rPr lang="en-US" b="1" dirty="0"/>
              <a:t>Remote Monitoring</a:t>
            </a:r>
            <a:br>
              <a:rPr lang="en-US" sz="3000" b="1" dirty="0"/>
            </a:br>
            <a:endParaRPr lang="en-US" sz="3000" dirty="0"/>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408920-E21A-D9BA-D7A8-8428CA733EE9}"/>
              </a:ext>
            </a:extLst>
          </p:cNvPr>
          <p:cNvSpPr>
            <a:spLocks noGrp="1"/>
          </p:cNvSpPr>
          <p:nvPr>
            <p:ph idx="1"/>
          </p:nvPr>
        </p:nvSpPr>
        <p:spPr>
          <a:xfrm>
            <a:off x="360125" y="1918216"/>
            <a:ext cx="7752744" cy="4682956"/>
          </a:xfrm>
        </p:spPr>
        <p:txBody>
          <a:bodyPr anchor="t">
            <a:normAutofit fontScale="25000" lnSpcReduction="20000"/>
          </a:bodyPr>
          <a:lstStyle/>
          <a:p>
            <a:pPr marL="0" indent="0">
              <a:buNone/>
            </a:pPr>
            <a:r>
              <a:rPr lang="en-US" sz="8000" dirty="0"/>
              <a:t>AI algorithms analyze data from wearable devices in real time. Wearable devices offer cost-effective, non-invasive, and scalable health monitoring solutions.</a:t>
            </a:r>
          </a:p>
          <a:p>
            <a:pPr marL="0" indent="0">
              <a:buNone/>
            </a:pPr>
            <a:r>
              <a:rPr lang="en-US" sz="8000" dirty="0"/>
              <a:t>Wearable sensors monitor heart rate, blood pressure, oxygen saturation, sleep patterns, and biochemical markers. This technology ranges from fitness trackers to advanced sensors. Sensors can be :</a:t>
            </a:r>
          </a:p>
          <a:p>
            <a:r>
              <a:rPr lang="en-US" sz="8000" dirty="0"/>
              <a:t>physical and physiological, like activity trackers and smartwatches; </a:t>
            </a:r>
          </a:p>
          <a:p>
            <a:r>
              <a:rPr lang="en-US" sz="8000" dirty="0"/>
              <a:t>chemical/biosensors (which analyze sweat, tears, saliva, and interstitial fluid);</a:t>
            </a:r>
          </a:p>
          <a:p>
            <a:r>
              <a:rPr lang="en-US" sz="8000" dirty="0"/>
              <a:t>electrophysiological sensors, and optical sensors.</a:t>
            </a:r>
          </a:p>
          <a:p>
            <a:pPr marL="0" indent="0">
              <a:buNone/>
            </a:pPr>
            <a:r>
              <a:rPr lang="en-US" sz="8000" dirty="0"/>
              <a:t>ML algorithms trained with supervised and unsupervised learning techniques utilize neural networks such as Convolutional Neural Networks (CNNs) and Recurrent Neural Networks (RNNs) with Long Short-Term Memory (LSTM) to analyze real-time data from remote monitoring and identify patterns.</a:t>
            </a:r>
          </a:p>
          <a:p>
            <a:pPr marL="0" indent="0">
              <a:buNone/>
            </a:pPr>
            <a:r>
              <a:rPr lang="en-US" sz="8000" dirty="0"/>
              <a:t>These AI models help healthcare providers predict disease progression and make informed decisions about patient care. </a:t>
            </a:r>
          </a:p>
          <a:p>
            <a:pPr marL="0" indent="0">
              <a:buNone/>
            </a:pPr>
            <a:endParaRPr lang="en-US" sz="1400" dirty="0"/>
          </a:p>
          <a:p>
            <a:pPr marL="0" indent="0">
              <a:buNone/>
            </a:pPr>
            <a:endParaRPr lang="en-US" sz="1400" dirty="0"/>
          </a:p>
          <a:p>
            <a:endParaRPr lang="en-US" sz="1400" dirty="0"/>
          </a:p>
        </p:txBody>
      </p:sp>
      <p:pic>
        <p:nvPicPr>
          <p:cNvPr id="6" name="Picture 5" descr="A person wearing a smart watch&#10;&#10;AI-generated content may be incorrect.">
            <a:extLst>
              <a:ext uri="{FF2B5EF4-FFF2-40B4-BE49-F238E27FC236}">
                <a16:creationId xmlns:a16="http://schemas.microsoft.com/office/drawing/2014/main" id="{9E5C389E-3153-B1D6-E9BD-7C83660E40C8}"/>
              </a:ext>
            </a:extLst>
          </p:cNvPr>
          <p:cNvPicPr>
            <a:picLocks noChangeAspect="1"/>
          </p:cNvPicPr>
          <p:nvPr/>
        </p:nvPicPr>
        <p:blipFill>
          <a:blip r:embed="rId3"/>
          <a:srcRect l="3795" r="-3" b="-3"/>
          <a:stretch>
            <a:fillRect/>
          </a:stretch>
        </p:blipFill>
        <p:spPr>
          <a:xfrm>
            <a:off x="8264971" y="2249812"/>
            <a:ext cx="3566904" cy="3707594"/>
          </a:xfrm>
          <a:prstGeom prst="rect">
            <a:avLst/>
          </a:prstGeom>
        </p:spPr>
      </p:pic>
    </p:spTree>
    <p:extLst>
      <p:ext uri="{BB962C8B-B14F-4D97-AF65-F5344CB8AC3E}">
        <p14:creationId xmlns:p14="http://schemas.microsoft.com/office/powerpoint/2010/main" val="562123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207B083-EAC0-A5BB-C369-C9589EC7F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F4E2FA-230F-3B64-7027-0ACC6CFEBC14}"/>
              </a:ext>
            </a:extLst>
          </p:cNvPr>
          <p:cNvSpPr>
            <a:spLocks noGrp="1"/>
          </p:cNvSpPr>
          <p:nvPr>
            <p:ph type="title"/>
          </p:nvPr>
        </p:nvSpPr>
        <p:spPr>
          <a:xfrm>
            <a:off x="614680" y="0"/>
            <a:ext cx="10902870" cy="1260124"/>
          </a:xfrm>
        </p:spPr>
        <p:txBody>
          <a:bodyPr anchor="b">
            <a:normAutofit fontScale="90000"/>
          </a:bodyPr>
          <a:lstStyle/>
          <a:p>
            <a:br>
              <a:rPr lang="en-US" sz="3400" b="1" i="1" dirty="0"/>
            </a:br>
            <a:br>
              <a:rPr lang="en-US" b="1" i="1" dirty="0"/>
            </a:br>
            <a:br>
              <a:rPr lang="en-US" b="1" i="1" dirty="0"/>
            </a:br>
            <a:br>
              <a:rPr lang="en-US" b="1" i="1" dirty="0"/>
            </a:br>
            <a:r>
              <a:rPr lang="en-US" b="1" dirty="0"/>
              <a:t>AI Improves Public Health Emergency Operations</a:t>
            </a:r>
            <a:br>
              <a:rPr lang="en-US" sz="3400" b="1" dirty="0"/>
            </a:br>
            <a:endParaRPr lang="en-US" sz="3400" dirty="0"/>
          </a:p>
        </p:txBody>
      </p:sp>
      <p:pic>
        <p:nvPicPr>
          <p:cNvPr id="1026" name="Picture 2" descr="A video game of a medical emergency&#10;&#10;AI-generated content may be incorrect.">
            <a:extLst>
              <a:ext uri="{FF2B5EF4-FFF2-40B4-BE49-F238E27FC236}">
                <a16:creationId xmlns:a16="http://schemas.microsoft.com/office/drawing/2014/main" id="{3BEF233A-3462-1EF2-9977-A2881B07FF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9254" y="3623839"/>
            <a:ext cx="4056559" cy="22818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33" name="Content Placeholder 2">
            <a:extLst>
              <a:ext uri="{FF2B5EF4-FFF2-40B4-BE49-F238E27FC236}">
                <a16:creationId xmlns:a16="http://schemas.microsoft.com/office/drawing/2014/main" id="{8225BBB2-CE62-0F18-E57B-6B4F479D126E}"/>
              </a:ext>
            </a:extLst>
          </p:cNvPr>
          <p:cNvGraphicFramePr>
            <a:graphicFrameLocks noGrp="1"/>
          </p:cNvGraphicFramePr>
          <p:nvPr>
            <p:ph idx="1"/>
            <p:extLst>
              <p:ext uri="{D42A27DB-BD31-4B8C-83A1-F6EECF244321}">
                <p14:modId xmlns:p14="http://schemas.microsoft.com/office/powerpoint/2010/main" val="4127592736"/>
              </p:ext>
            </p:extLst>
          </p:nvPr>
        </p:nvGraphicFramePr>
        <p:xfrm>
          <a:off x="4760686" y="1260124"/>
          <a:ext cx="7052060" cy="50900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138E506B-2C21-7818-221E-98041BAEB5F2}"/>
              </a:ext>
            </a:extLst>
          </p:cNvPr>
          <p:cNvSpPr txBox="1"/>
          <p:nvPr/>
        </p:nvSpPr>
        <p:spPr>
          <a:xfrm>
            <a:off x="19540" y="1521080"/>
            <a:ext cx="4741146" cy="1631216"/>
          </a:xfrm>
          <a:prstGeom prst="rect">
            <a:avLst/>
          </a:prstGeom>
          <a:noFill/>
        </p:spPr>
        <p:txBody>
          <a:bodyPr wrap="square">
            <a:spAutoFit/>
          </a:bodyPr>
          <a:lstStyle/>
          <a:p>
            <a:pPr marL="0" indent="0">
              <a:buNone/>
            </a:pPr>
            <a:r>
              <a:rPr lang="en-US" sz="2000" b="1" dirty="0"/>
              <a:t>AI has improved Public Health Emergency Operations Centers (PHOEC) by enhancing management across the preparedness, response, and recovery stages.</a:t>
            </a:r>
          </a:p>
        </p:txBody>
      </p:sp>
    </p:spTree>
    <p:extLst>
      <p:ext uri="{BB962C8B-B14F-4D97-AF65-F5344CB8AC3E}">
        <p14:creationId xmlns:p14="http://schemas.microsoft.com/office/powerpoint/2010/main" val="1209841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BB0869A-0BE5-B3E9-F73D-2F3691E4D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5E4F9C-345D-032B-6882-2CAE1CBB73A9}"/>
              </a:ext>
            </a:extLst>
          </p:cNvPr>
          <p:cNvSpPr>
            <a:spLocks noGrp="1"/>
          </p:cNvSpPr>
          <p:nvPr>
            <p:ph type="title"/>
          </p:nvPr>
        </p:nvSpPr>
        <p:spPr>
          <a:xfrm>
            <a:off x="805153" y="664380"/>
            <a:ext cx="3998263" cy="959794"/>
          </a:xfrm>
        </p:spPr>
        <p:txBody>
          <a:bodyPr anchor="b">
            <a:normAutofit fontScale="90000"/>
          </a:bodyPr>
          <a:lstStyle/>
          <a:p>
            <a:br>
              <a:rPr lang="en-US" sz="2800" b="1" dirty="0"/>
            </a:br>
            <a:br>
              <a:rPr lang="en-US" sz="2800" b="1" dirty="0"/>
            </a:br>
            <a:br>
              <a:rPr lang="en-US" sz="2800" b="1" dirty="0"/>
            </a:br>
            <a:r>
              <a:rPr lang="en-US" sz="4000" b="1" dirty="0"/>
              <a:t>Synthetic Biology </a:t>
            </a:r>
            <a:br>
              <a:rPr lang="en-US" sz="2800" b="1" dirty="0"/>
            </a:br>
            <a:endParaRPr lang="en-US" sz="2800" dirty="0"/>
          </a:p>
        </p:txBody>
      </p:sp>
      <p:sp>
        <p:nvSpPr>
          <p:cNvPr id="3" name="Content Placeholder 2">
            <a:extLst>
              <a:ext uri="{FF2B5EF4-FFF2-40B4-BE49-F238E27FC236}">
                <a16:creationId xmlns:a16="http://schemas.microsoft.com/office/drawing/2014/main" id="{E9F6C506-C5B5-F3FA-E529-C46FEA21D81C}"/>
              </a:ext>
            </a:extLst>
          </p:cNvPr>
          <p:cNvSpPr>
            <a:spLocks noGrp="1"/>
          </p:cNvSpPr>
          <p:nvPr>
            <p:ph idx="1"/>
          </p:nvPr>
        </p:nvSpPr>
        <p:spPr>
          <a:xfrm>
            <a:off x="374879" y="1251283"/>
            <a:ext cx="6651563" cy="5499711"/>
          </a:xfrm>
        </p:spPr>
        <p:txBody>
          <a:bodyPr>
            <a:normAutofit fontScale="77500" lnSpcReduction="20000"/>
          </a:bodyPr>
          <a:lstStyle/>
          <a:p>
            <a:pPr marL="0" indent="0">
              <a:buNone/>
            </a:pPr>
            <a:endParaRPr lang="en-US" sz="3800" dirty="0"/>
          </a:p>
          <a:p>
            <a:pPr marL="0" indent="0">
              <a:buNone/>
            </a:pPr>
            <a:r>
              <a:rPr lang="en-US" sz="3800" dirty="0"/>
              <a:t>Artificial intelligence (AI), particularly through deep learning, enhances synthetic biology by improving research design and development</a:t>
            </a:r>
            <a:r>
              <a:rPr lang="en-US" sz="3800" i="1" dirty="0"/>
              <a:t>. </a:t>
            </a:r>
          </a:p>
          <a:p>
            <a:r>
              <a:rPr lang="en-US" sz="3800" dirty="0"/>
              <a:t>AI </a:t>
            </a:r>
            <a:r>
              <a:rPr lang="en-US" sz="3800" b="1" i="1" dirty="0"/>
              <a:t>accelerates research </a:t>
            </a:r>
            <a:r>
              <a:rPr lang="en-US" sz="3800" dirty="0"/>
              <a:t>by automating data analysis and experimentation, </a:t>
            </a:r>
          </a:p>
          <a:p>
            <a:r>
              <a:rPr lang="en-US" sz="3800" dirty="0"/>
              <a:t>AI</a:t>
            </a:r>
            <a:r>
              <a:rPr lang="en-US" sz="3800" b="1" dirty="0"/>
              <a:t> </a:t>
            </a:r>
            <a:r>
              <a:rPr lang="en-US" sz="3800" b="1" i="1" dirty="0"/>
              <a:t>automates the design of genetic circuits and metabolic pathways</a:t>
            </a:r>
            <a:endParaRPr lang="en-US" sz="3800" b="1" dirty="0"/>
          </a:p>
          <a:p>
            <a:r>
              <a:rPr lang="en-US" sz="3800" dirty="0"/>
              <a:t>AI improves the </a:t>
            </a:r>
            <a:r>
              <a:rPr lang="en-US" sz="3800" b="1" i="1" dirty="0"/>
              <a:t>design and optimization of proteins</a:t>
            </a:r>
            <a:endParaRPr lang="en-US" sz="3800" dirty="0"/>
          </a:p>
          <a:p>
            <a:r>
              <a:rPr lang="en-US" sz="3800" dirty="0"/>
              <a:t>AI </a:t>
            </a:r>
            <a:r>
              <a:rPr lang="en-US" sz="3800" b="1" i="1" dirty="0"/>
              <a:t>assists in DNA synthesis</a:t>
            </a:r>
            <a:r>
              <a:rPr lang="en-US" sz="3800" dirty="0"/>
              <a:t>, streamlining genome creation</a:t>
            </a:r>
          </a:p>
          <a:p>
            <a:pPr marL="0" indent="0">
              <a:buNone/>
            </a:pPr>
            <a:r>
              <a:rPr lang="en-US" sz="3200" dirty="0"/>
              <a:t> </a:t>
            </a:r>
          </a:p>
          <a:p>
            <a:endParaRPr lang="en-US" sz="1100" dirty="0"/>
          </a:p>
        </p:txBody>
      </p:sp>
      <p:pic>
        <p:nvPicPr>
          <p:cNvPr id="6" name="Picture 5" descr="A digital art of a robot face and a dna strand&#10;&#10;AI-generated content may be incorrect.">
            <a:extLst>
              <a:ext uri="{FF2B5EF4-FFF2-40B4-BE49-F238E27FC236}">
                <a16:creationId xmlns:a16="http://schemas.microsoft.com/office/drawing/2014/main" id="{27B879E2-F83F-E545-4F67-9626095B9622}"/>
              </a:ext>
            </a:extLst>
          </p:cNvPr>
          <p:cNvPicPr>
            <a:picLocks noChangeAspect="1"/>
          </p:cNvPicPr>
          <p:nvPr/>
        </p:nvPicPr>
        <p:blipFill>
          <a:blip r:embed="rId3"/>
          <a:stretch>
            <a:fillRect/>
          </a:stretch>
        </p:blipFill>
        <p:spPr>
          <a:xfrm>
            <a:off x="7379352" y="2158689"/>
            <a:ext cx="4657171" cy="2666230"/>
          </a:xfrm>
          <a:prstGeom prst="rect">
            <a:avLst/>
          </a:prstGeom>
        </p:spPr>
      </p:pic>
    </p:spTree>
    <p:extLst>
      <p:ext uri="{BB962C8B-B14F-4D97-AF65-F5344CB8AC3E}">
        <p14:creationId xmlns:p14="http://schemas.microsoft.com/office/powerpoint/2010/main" val="1510855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207B083-EAC0-A5BB-C369-C9589EC7F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8D0CF0-BF72-A002-AD14-83058BA7D8CB}"/>
              </a:ext>
            </a:extLst>
          </p:cNvPr>
          <p:cNvSpPr>
            <a:spLocks noGrp="1"/>
          </p:cNvSpPr>
          <p:nvPr>
            <p:ph type="title"/>
          </p:nvPr>
        </p:nvSpPr>
        <p:spPr>
          <a:xfrm>
            <a:off x="623895" y="557469"/>
            <a:ext cx="3521305" cy="987435"/>
          </a:xfrm>
        </p:spPr>
        <p:txBody>
          <a:bodyPr anchor="b">
            <a:normAutofit fontScale="90000"/>
          </a:bodyPr>
          <a:lstStyle/>
          <a:p>
            <a:r>
              <a:rPr lang="en-US" b="1" dirty="0"/>
              <a:t>Synthetic Biology</a:t>
            </a:r>
          </a:p>
        </p:txBody>
      </p:sp>
      <p:pic>
        <p:nvPicPr>
          <p:cNvPr id="6" name="Picture 5" descr="A person sitting in front of a large screen with a mammoth&#10;&#10;AI-generated content may be incorrect.">
            <a:extLst>
              <a:ext uri="{FF2B5EF4-FFF2-40B4-BE49-F238E27FC236}">
                <a16:creationId xmlns:a16="http://schemas.microsoft.com/office/drawing/2014/main" id="{3D2EDE7C-3735-C3DE-BB11-BC863FDB6602}"/>
              </a:ext>
            </a:extLst>
          </p:cNvPr>
          <p:cNvPicPr>
            <a:picLocks noChangeAspect="1"/>
          </p:cNvPicPr>
          <p:nvPr/>
        </p:nvPicPr>
        <p:blipFill>
          <a:blip r:embed="rId3"/>
          <a:stretch>
            <a:fillRect/>
          </a:stretch>
        </p:blipFill>
        <p:spPr>
          <a:xfrm>
            <a:off x="148147" y="2202024"/>
            <a:ext cx="3676719" cy="2085119"/>
          </a:xfrm>
          <a:prstGeom prst="rect">
            <a:avLst/>
          </a:prstGeom>
        </p:spPr>
      </p:pic>
      <p:sp>
        <p:nvSpPr>
          <p:cNvPr id="3" name="Content Placeholder 2">
            <a:extLst>
              <a:ext uri="{FF2B5EF4-FFF2-40B4-BE49-F238E27FC236}">
                <a16:creationId xmlns:a16="http://schemas.microsoft.com/office/drawing/2014/main" id="{CF1DB9A7-D463-E569-E1F7-D7E1FADDC11B}"/>
              </a:ext>
            </a:extLst>
          </p:cNvPr>
          <p:cNvSpPr>
            <a:spLocks noGrp="1"/>
          </p:cNvSpPr>
          <p:nvPr>
            <p:ph idx="1"/>
          </p:nvPr>
        </p:nvSpPr>
        <p:spPr>
          <a:xfrm>
            <a:off x="3973013" y="1051187"/>
            <a:ext cx="8070840" cy="5583078"/>
          </a:xfrm>
        </p:spPr>
        <p:txBody>
          <a:bodyPr anchor="t">
            <a:noAutofit/>
          </a:bodyPr>
          <a:lstStyle/>
          <a:p>
            <a:r>
              <a:rPr lang="en-US" b="1" i="1" dirty="0"/>
              <a:t>AI-driven robotics can automate laboratory experiments.</a:t>
            </a:r>
          </a:p>
          <a:p>
            <a:r>
              <a:rPr lang="en-US" b="1" i="1" dirty="0"/>
              <a:t>AI’s synergy with CRISPR-Cas9 broadens applications in synthetic biology</a:t>
            </a:r>
            <a:r>
              <a:rPr lang="en-US" dirty="0"/>
              <a:t>,</a:t>
            </a:r>
          </a:p>
          <a:p>
            <a:r>
              <a:rPr lang="en-US" dirty="0"/>
              <a:t>AI can </a:t>
            </a:r>
            <a:r>
              <a:rPr lang="en-US" b="1" i="1" dirty="0"/>
              <a:t>speed up drug discovery by analyzing genomic data</a:t>
            </a:r>
            <a:r>
              <a:rPr lang="en-US" dirty="0"/>
              <a:t>.</a:t>
            </a:r>
          </a:p>
          <a:p>
            <a:r>
              <a:rPr lang="en-US" dirty="0"/>
              <a:t>AI assists in </a:t>
            </a:r>
            <a:r>
              <a:rPr lang="en-US" b="1" i="1" dirty="0"/>
              <a:t>managing and analyzing genetic part databases</a:t>
            </a:r>
          </a:p>
          <a:p>
            <a:r>
              <a:rPr lang="en-US" dirty="0"/>
              <a:t> AI </a:t>
            </a:r>
            <a:r>
              <a:rPr lang="en-US" b="1" i="1" dirty="0"/>
              <a:t>encourages collaboration </a:t>
            </a:r>
            <a:r>
              <a:rPr lang="en-US" dirty="0"/>
              <a:t>among researchers, thereby accelerating technological advancements in the field.</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dirty="0"/>
              <a:t> </a:t>
            </a:r>
          </a:p>
          <a:p>
            <a:endParaRPr lang="en-US" sz="2000" dirty="0"/>
          </a:p>
        </p:txBody>
      </p:sp>
    </p:spTree>
    <p:extLst>
      <p:ext uri="{BB962C8B-B14F-4D97-AF65-F5344CB8AC3E}">
        <p14:creationId xmlns:p14="http://schemas.microsoft.com/office/powerpoint/2010/main" val="323822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A22726-DA03-BCB0-F12E-98258FB7E5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FD6FC0-890E-DE01-144B-FC099C7672BC}"/>
              </a:ext>
            </a:extLst>
          </p:cNvPr>
          <p:cNvSpPr>
            <a:spLocks noGrp="1"/>
          </p:cNvSpPr>
          <p:nvPr>
            <p:ph type="title"/>
          </p:nvPr>
        </p:nvSpPr>
        <p:spPr>
          <a:xfrm>
            <a:off x="1554675" y="119670"/>
            <a:ext cx="7772616" cy="857939"/>
          </a:xfrm>
        </p:spPr>
        <p:txBody>
          <a:bodyPr anchor="ctr">
            <a:normAutofit fontScale="90000"/>
          </a:bodyPr>
          <a:lstStyle/>
          <a:p>
            <a:pPr algn="ctr"/>
            <a:br>
              <a:rPr lang="en-US" sz="2400" b="1" dirty="0"/>
            </a:br>
            <a:r>
              <a:rPr lang="en-US" b="1" dirty="0"/>
              <a:t>Benefits of AI in Medicine</a:t>
            </a:r>
            <a:br>
              <a:rPr lang="en-US" sz="2400" b="1" dirty="0"/>
            </a:br>
            <a:endParaRPr lang="en-US" sz="2400" dirty="0"/>
          </a:p>
        </p:txBody>
      </p:sp>
      <p:graphicFrame>
        <p:nvGraphicFramePr>
          <p:cNvPr id="5" name="Content Placeholder 2">
            <a:extLst>
              <a:ext uri="{FF2B5EF4-FFF2-40B4-BE49-F238E27FC236}">
                <a16:creationId xmlns:a16="http://schemas.microsoft.com/office/drawing/2014/main" id="{CD9EB48E-982E-3A04-0DFB-6FDAC8B4B416}"/>
              </a:ext>
            </a:extLst>
          </p:cNvPr>
          <p:cNvGraphicFramePr>
            <a:graphicFrameLocks noGrp="1"/>
          </p:cNvGraphicFramePr>
          <p:nvPr>
            <p:ph idx="1"/>
            <p:extLst>
              <p:ext uri="{D42A27DB-BD31-4B8C-83A1-F6EECF244321}">
                <p14:modId xmlns:p14="http://schemas.microsoft.com/office/powerpoint/2010/main" val="884992568"/>
              </p:ext>
            </p:extLst>
          </p:nvPr>
        </p:nvGraphicFramePr>
        <p:xfrm>
          <a:off x="525379" y="1955219"/>
          <a:ext cx="11141242" cy="4628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4CE648E-84E1-C8CD-7629-5FDC2D7F30D6}"/>
              </a:ext>
            </a:extLst>
          </p:cNvPr>
          <p:cNvSpPr txBox="1"/>
          <p:nvPr/>
        </p:nvSpPr>
        <p:spPr>
          <a:xfrm>
            <a:off x="1008434" y="985390"/>
            <a:ext cx="10175132" cy="830997"/>
          </a:xfrm>
          <a:prstGeom prst="rect">
            <a:avLst/>
          </a:prstGeom>
          <a:noFill/>
        </p:spPr>
        <p:txBody>
          <a:bodyPr wrap="square" rtlCol="0">
            <a:spAutoFit/>
          </a:bodyPr>
          <a:lstStyle/>
          <a:p>
            <a:pPr lvl="0"/>
            <a:r>
              <a:rPr lang="en-US" sz="2400" b="1" dirty="0"/>
              <a:t>AI enhances diagnostics, personalizes treatment, improves efficiency, boosts patient outcomes, reduces cost, and accelerates drug discovery.</a:t>
            </a:r>
          </a:p>
        </p:txBody>
      </p:sp>
    </p:spTree>
    <p:extLst>
      <p:ext uri="{BB962C8B-B14F-4D97-AF65-F5344CB8AC3E}">
        <p14:creationId xmlns:p14="http://schemas.microsoft.com/office/powerpoint/2010/main" val="264033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1BE13E6-EF3D-FF6A-4798-88B823D17B1A}"/>
              </a:ext>
            </a:extLst>
          </p:cNvPr>
          <p:cNvSpPr>
            <a:spLocks noGrp="1"/>
          </p:cNvSpPr>
          <p:nvPr>
            <p:ph type="title"/>
          </p:nvPr>
        </p:nvSpPr>
        <p:spPr>
          <a:xfrm>
            <a:off x="1137034" y="609597"/>
            <a:ext cx="9392421" cy="1330841"/>
          </a:xfrm>
        </p:spPr>
        <p:txBody>
          <a:bodyPr>
            <a:normAutofit/>
          </a:bodyPr>
          <a:lstStyle/>
          <a:p>
            <a:r>
              <a:rPr lang="en-US" b="1">
                <a:effectLst/>
                <a:latin typeface="Lato-Regular"/>
                <a:ea typeface="Aptos" panose="020B0004020202020204" pitchFamily="34" charset="0"/>
                <a:cs typeface="Lato-Regular"/>
              </a:rPr>
              <a:t>Artificial Intelligence (AI) in Medicine</a:t>
            </a:r>
            <a:endParaRPr lang="en-US" b="1" dirty="0"/>
          </a:p>
        </p:txBody>
      </p:sp>
      <p:sp>
        <p:nvSpPr>
          <p:cNvPr id="3" name="Content Placeholder 2">
            <a:extLst>
              <a:ext uri="{FF2B5EF4-FFF2-40B4-BE49-F238E27FC236}">
                <a16:creationId xmlns:a16="http://schemas.microsoft.com/office/drawing/2014/main" id="{49F42233-BED0-6E12-9183-28870C4AA8AD}"/>
              </a:ext>
            </a:extLst>
          </p:cNvPr>
          <p:cNvSpPr>
            <a:spLocks noGrp="1"/>
          </p:cNvSpPr>
          <p:nvPr>
            <p:ph idx="1"/>
          </p:nvPr>
        </p:nvSpPr>
        <p:spPr>
          <a:xfrm>
            <a:off x="967154" y="2061836"/>
            <a:ext cx="4958385" cy="3442149"/>
          </a:xfrm>
        </p:spPr>
        <p:txBody>
          <a:bodyPr>
            <a:normAutofit/>
          </a:bodyPr>
          <a:lstStyle/>
          <a:p>
            <a:pPr marL="0" marR="0">
              <a:buNone/>
            </a:pPr>
            <a:r>
              <a:rPr lang="en-US" sz="2000" b="1" i="1" dirty="0">
                <a:effectLst/>
                <a:latin typeface="Lato-Regular"/>
                <a:ea typeface="Aptos" panose="020B0004020202020204" pitchFamily="34" charset="0"/>
                <a:cs typeface="Lato-Regular"/>
              </a:rPr>
              <a:t>AI in </a:t>
            </a:r>
            <a:r>
              <a:rPr lang="en-US" sz="2000" b="1" i="1" dirty="0">
                <a:latin typeface="Lato-Regular"/>
                <a:ea typeface="Aptos" panose="020B0004020202020204" pitchFamily="34" charset="0"/>
                <a:cs typeface="Lato-Regular"/>
              </a:rPr>
              <a:t>medicine: </a:t>
            </a:r>
            <a:r>
              <a:rPr lang="en-US" sz="2000" dirty="0">
                <a:latin typeface="Lato-Regular"/>
                <a:ea typeface="Aptos" panose="020B0004020202020204" pitchFamily="34" charset="0"/>
                <a:cs typeface="Lato-Regular"/>
              </a:rPr>
              <a:t>Advanced algorithms and computational techniques analyze complex medical data to support clinical decision-making and enhance</a:t>
            </a:r>
            <a:r>
              <a:rPr lang="en-US" sz="2000" dirty="0">
                <a:effectLst/>
                <a:latin typeface="Lato-Regular"/>
                <a:ea typeface="Aptos" panose="020B0004020202020204" pitchFamily="34" charset="0"/>
                <a:cs typeface="Lato-Regular"/>
              </a:rPr>
              <a:t> patient care.</a:t>
            </a:r>
            <a:endParaRPr lang="en-US" sz="2000" dirty="0">
              <a:latin typeface="Lato-Regular"/>
              <a:ea typeface="Aptos" panose="020B0004020202020204" pitchFamily="34" charset="0"/>
              <a:cs typeface="Lato-Regular"/>
            </a:endParaRPr>
          </a:p>
          <a:p>
            <a:pPr marL="0" marR="0">
              <a:buNone/>
            </a:pPr>
            <a:r>
              <a:rPr lang="en-US" sz="2000" dirty="0">
                <a:latin typeface="Lato-Regular"/>
                <a:ea typeface="Aptos" panose="020B0004020202020204" pitchFamily="34" charset="0"/>
                <a:cs typeface="Lato-Regular"/>
              </a:rPr>
              <a:t>AI can:</a:t>
            </a:r>
          </a:p>
          <a:p>
            <a:r>
              <a:rPr lang="en-US" sz="2000" dirty="0">
                <a:latin typeface="Lato-Regular"/>
                <a:ea typeface="Aptos" panose="020B0004020202020204" pitchFamily="34" charset="0"/>
                <a:cs typeface="Lato-Regular"/>
              </a:rPr>
              <a:t>enhance diagnostic accuracy, </a:t>
            </a:r>
          </a:p>
          <a:p>
            <a:r>
              <a:rPr lang="en-US" sz="2000" dirty="0">
                <a:latin typeface="Lato-Regular"/>
                <a:ea typeface="Aptos" panose="020B0004020202020204" pitchFamily="34" charset="0"/>
                <a:cs typeface="Lato-Regular"/>
              </a:rPr>
              <a:t>personalize treatment plans,</a:t>
            </a:r>
          </a:p>
          <a:p>
            <a:r>
              <a:rPr lang="en-US" sz="2000" dirty="0">
                <a:latin typeface="Lato-Regular"/>
                <a:ea typeface="Aptos" panose="020B0004020202020204" pitchFamily="34" charset="0"/>
                <a:cs typeface="Lato-Regular"/>
              </a:rPr>
              <a:t>accelerate drug discovery, and</a:t>
            </a:r>
          </a:p>
          <a:p>
            <a:r>
              <a:rPr lang="en-US" sz="2000" dirty="0">
                <a:latin typeface="Lato-Regular"/>
                <a:ea typeface="Aptos" panose="020B0004020202020204" pitchFamily="34" charset="0"/>
                <a:cs typeface="Lato-Regular"/>
              </a:rPr>
              <a:t>streamline administrative tasks.</a:t>
            </a:r>
          </a:p>
          <a:p>
            <a:pPr marL="0" marR="0">
              <a:buNone/>
            </a:pPr>
            <a:endParaRPr lang="en-US" sz="1400" dirty="0">
              <a:latin typeface="Lato-Regular"/>
              <a:ea typeface="Aptos" panose="020B0004020202020204" pitchFamily="34" charset="0"/>
              <a:cs typeface="Lato-Regular"/>
            </a:endParaRPr>
          </a:p>
          <a:p>
            <a:endParaRPr lang="en-US" sz="1400" dirty="0"/>
          </a:p>
        </p:txBody>
      </p:sp>
      <p:pic>
        <p:nvPicPr>
          <p:cNvPr id="6" name="Picture 5" descr="A group of people looking at a computer screen&#10;&#10;AI-generated content may be incorrect.">
            <a:extLst>
              <a:ext uri="{FF2B5EF4-FFF2-40B4-BE49-F238E27FC236}">
                <a16:creationId xmlns:a16="http://schemas.microsoft.com/office/drawing/2014/main" id="{EB6E6E55-6714-85CD-7359-757B0CA7DEDB}"/>
              </a:ext>
            </a:extLst>
          </p:cNvPr>
          <p:cNvPicPr>
            <a:picLocks noChangeAspect="1"/>
          </p:cNvPicPr>
          <p:nvPr/>
        </p:nvPicPr>
        <p:blipFill>
          <a:blip r:embed="rId3"/>
          <a:stretch>
            <a:fillRect/>
          </a:stretch>
        </p:blipFill>
        <p:spPr>
          <a:xfrm>
            <a:off x="6719367" y="2758004"/>
            <a:ext cx="4788505" cy="2609735"/>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72409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07B083-EAC0-A5BB-C369-C9589EC7F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D3A495-F88C-F3E5-9A4C-46EC4A448D4F}"/>
              </a:ext>
            </a:extLst>
          </p:cNvPr>
          <p:cNvSpPr>
            <a:spLocks noGrp="1"/>
          </p:cNvSpPr>
          <p:nvPr>
            <p:ph type="title"/>
          </p:nvPr>
        </p:nvSpPr>
        <p:spPr>
          <a:xfrm>
            <a:off x="350196" y="274730"/>
            <a:ext cx="11491608" cy="1478604"/>
          </a:xfrm>
        </p:spPr>
        <p:txBody>
          <a:bodyPr anchor="b">
            <a:normAutofit fontScale="90000"/>
          </a:bodyPr>
          <a:lstStyle/>
          <a:p>
            <a:br>
              <a:rPr lang="en-US" sz="3400" b="1" dirty="0"/>
            </a:br>
            <a:br>
              <a:rPr lang="en-US" sz="3400" b="1" dirty="0"/>
            </a:br>
            <a:br>
              <a:rPr lang="en-US" sz="3400" b="1" dirty="0"/>
            </a:br>
            <a:br>
              <a:rPr lang="en-US" sz="3400" b="1" dirty="0"/>
            </a:br>
            <a:br>
              <a:rPr lang="en-US" sz="3400" b="1" dirty="0"/>
            </a:br>
            <a:br>
              <a:rPr lang="en-US" sz="3400" b="1" dirty="0"/>
            </a:br>
            <a:br>
              <a:rPr lang="en-US" sz="3400" b="1" dirty="0"/>
            </a:br>
            <a:br>
              <a:rPr lang="en-US" sz="3400" b="1" dirty="0"/>
            </a:br>
            <a:br>
              <a:rPr lang="en-US" sz="3400" b="1" dirty="0"/>
            </a:br>
            <a:br>
              <a:rPr lang="en-US" sz="3400" b="1" dirty="0"/>
            </a:br>
            <a:br>
              <a:rPr lang="en-US" sz="3400" b="1" dirty="0"/>
            </a:br>
            <a:br>
              <a:rPr lang="en-US" b="1" dirty="0"/>
            </a:br>
            <a:br>
              <a:rPr lang="en-US" b="1" dirty="0"/>
            </a:br>
            <a:br>
              <a:rPr lang="en-US" b="1" dirty="0"/>
            </a:br>
            <a:r>
              <a:rPr lang="en-US" b="1" dirty="0"/>
              <a:t>Challenges: transparency, accountability, and biases</a:t>
            </a:r>
            <a:br>
              <a:rPr lang="en-US" b="1" dirty="0"/>
            </a:br>
            <a:endParaRPr lang="en-US" dirty="0"/>
          </a:p>
        </p:txBody>
      </p:sp>
      <p:pic>
        <p:nvPicPr>
          <p:cNvPr id="5" name="Picture 4" descr="A blue face with a black handle&#10;&#10;AI-generated content may be incorrect.">
            <a:extLst>
              <a:ext uri="{FF2B5EF4-FFF2-40B4-BE49-F238E27FC236}">
                <a16:creationId xmlns:a16="http://schemas.microsoft.com/office/drawing/2014/main" id="{5A6757DB-EC7C-C327-161E-BCF512D4B1E7}"/>
              </a:ext>
            </a:extLst>
          </p:cNvPr>
          <p:cNvPicPr>
            <a:picLocks noChangeAspect="1"/>
          </p:cNvPicPr>
          <p:nvPr/>
        </p:nvPicPr>
        <p:blipFill>
          <a:blip r:embed="rId3"/>
          <a:srcRect l="8253" t="331" r="19696" b="5290"/>
          <a:stretch>
            <a:fillRect/>
          </a:stretch>
        </p:blipFill>
        <p:spPr>
          <a:xfrm>
            <a:off x="682497" y="2589912"/>
            <a:ext cx="3904693" cy="2877033"/>
          </a:xfrm>
          <a:prstGeom prst="rect">
            <a:avLst/>
          </a:prstGeom>
        </p:spPr>
      </p:pic>
      <p:sp>
        <p:nvSpPr>
          <p:cNvPr id="3" name="Content Placeholder 2">
            <a:extLst>
              <a:ext uri="{FF2B5EF4-FFF2-40B4-BE49-F238E27FC236}">
                <a16:creationId xmlns:a16="http://schemas.microsoft.com/office/drawing/2014/main" id="{A9AAFE76-A962-6148-926E-E02A9EEE611B}"/>
              </a:ext>
            </a:extLst>
          </p:cNvPr>
          <p:cNvSpPr>
            <a:spLocks noGrp="1"/>
          </p:cNvSpPr>
          <p:nvPr>
            <p:ph idx="1"/>
          </p:nvPr>
        </p:nvSpPr>
        <p:spPr>
          <a:xfrm>
            <a:off x="4655011" y="1673157"/>
            <a:ext cx="6922313" cy="5027359"/>
          </a:xfrm>
        </p:spPr>
        <p:txBody>
          <a:bodyPr anchor="t">
            <a:normAutofit fontScale="85000" lnSpcReduction="20000"/>
          </a:bodyPr>
          <a:lstStyle/>
          <a:p>
            <a:pPr marL="0" indent="0">
              <a:buNone/>
            </a:pPr>
            <a:r>
              <a:rPr lang="en-US" sz="2600" dirty="0"/>
              <a:t>Many AI models, particularly deep learning algorithms, operate as "black boxes," complicating</a:t>
            </a:r>
            <a:r>
              <a:rPr lang="en-US" sz="2600" i="1" dirty="0"/>
              <a:t> </a:t>
            </a:r>
            <a:r>
              <a:rPr lang="en-US" sz="2600" b="1" i="1" dirty="0"/>
              <a:t>transparency</a:t>
            </a:r>
            <a:r>
              <a:rPr lang="en-US" sz="2600" b="1" dirty="0"/>
              <a:t>.</a:t>
            </a:r>
          </a:p>
          <a:p>
            <a:pPr marL="0" indent="0">
              <a:buNone/>
            </a:pPr>
            <a:r>
              <a:rPr lang="en-US" sz="2600" b="1" dirty="0"/>
              <a:t>Explainable AI (XAI) </a:t>
            </a:r>
            <a:r>
              <a:rPr lang="en-US" sz="2600" dirty="0"/>
              <a:t>is essential for fostering trust and understanding in critical fields like healthcare and criminal justice.</a:t>
            </a:r>
          </a:p>
          <a:p>
            <a:pPr marL="0" indent="0">
              <a:buNone/>
            </a:pPr>
            <a:r>
              <a:rPr lang="en-US" sz="2600" dirty="0"/>
              <a:t>As AI systems gain autonomy, it is vital to maintain human </a:t>
            </a:r>
            <a:r>
              <a:rPr lang="en-US" sz="2600" b="1" i="1" dirty="0"/>
              <a:t>contro</a:t>
            </a:r>
            <a:r>
              <a:rPr lang="en-US" sz="2600" dirty="0"/>
              <a:t>l over critical decisions, requiring clear guidelines for intervention. This also involves addressing the complexities of </a:t>
            </a:r>
            <a:r>
              <a:rPr lang="en-US" sz="2600" b="1" i="1" dirty="0"/>
              <a:t>accountability</a:t>
            </a:r>
            <a:r>
              <a:rPr lang="en-US" sz="2600" dirty="0"/>
              <a:t> regarding responsibility for AI actions among developers, users, and the AI itself.</a:t>
            </a:r>
          </a:p>
          <a:p>
            <a:pPr marL="0" indent="0">
              <a:buNone/>
            </a:pPr>
            <a:r>
              <a:rPr lang="en-US" sz="2600" dirty="0"/>
              <a:t>AI algorithms can perpetuate </a:t>
            </a:r>
            <a:r>
              <a:rPr lang="en-US" sz="2600" b="1" i="1" dirty="0"/>
              <a:t>biases</a:t>
            </a:r>
            <a:r>
              <a:rPr lang="en-US" sz="2600" dirty="0"/>
              <a:t> inherent in training data, resulting in </a:t>
            </a:r>
            <a:r>
              <a:rPr lang="en-US" sz="2600" b="1" i="1" dirty="0"/>
              <a:t>unfair treatmen</a:t>
            </a:r>
            <a:r>
              <a:rPr lang="en-US" sz="2600" dirty="0"/>
              <a:t>t based on factors such as race, gender, or socioeconomic status.</a:t>
            </a:r>
          </a:p>
          <a:p>
            <a:pPr marL="0" indent="0">
              <a:buNone/>
            </a:pPr>
            <a:r>
              <a:rPr lang="en-US" sz="2600" dirty="0"/>
              <a:t> Ensuring fairness requires careful data selection and algorithm design to prevent disparities in healthcare delivery.</a:t>
            </a:r>
          </a:p>
          <a:p>
            <a:pPr marL="0" indent="0">
              <a:buNone/>
            </a:pPr>
            <a:endParaRPr lang="en-US" sz="1500" dirty="0"/>
          </a:p>
          <a:p>
            <a:pPr marL="0" indent="0">
              <a:buNone/>
            </a:pPr>
            <a:endParaRPr lang="en-US" sz="1500" dirty="0"/>
          </a:p>
          <a:p>
            <a:pPr marL="0" indent="0">
              <a:buNone/>
            </a:pPr>
            <a:endParaRPr lang="en-US" sz="1500" dirty="0"/>
          </a:p>
          <a:p>
            <a:endParaRPr lang="en-US" sz="1500" dirty="0"/>
          </a:p>
        </p:txBody>
      </p:sp>
    </p:spTree>
    <p:extLst>
      <p:ext uri="{BB962C8B-B14F-4D97-AF65-F5344CB8AC3E}">
        <p14:creationId xmlns:p14="http://schemas.microsoft.com/office/powerpoint/2010/main" val="4092768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775A4A-F5FF-D3C3-A349-D7C35CF3EAFE}"/>
              </a:ext>
            </a:extLst>
          </p:cNvPr>
          <p:cNvSpPr>
            <a:spLocks noGrp="1"/>
          </p:cNvSpPr>
          <p:nvPr>
            <p:ph type="title"/>
          </p:nvPr>
        </p:nvSpPr>
        <p:spPr>
          <a:xfrm>
            <a:off x="761802" y="240241"/>
            <a:ext cx="8012547" cy="890399"/>
          </a:xfrm>
        </p:spPr>
        <p:txBody>
          <a:bodyPr>
            <a:normAutofit/>
          </a:bodyPr>
          <a:lstStyle/>
          <a:p>
            <a:r>
              <a:rPr lang="en-US" sz="4000" b="1" dirty="0"/>
              <a:t>Challenges: Privacy and Security</a:t>
            </a:r>
          </a:p>
        </p:txBody>
      </p:sp>
      <p:sp>
        <p:nvSpPr>
          <p:cNvPr id="3" name="Content Placeholder 2">
            <a:extLst>
              <a:ext uri="{FF2B5EF4-FFF2-40B4-BE49-F238E27FC236}">
                <a16:creationId xmlns:a16="http://schemas.microsoft.com/office/drawing/2014/main" id="{BEF8B11A-12BE-496A-A490-73DEF111CBC8}"/>
              </a:ext>
            </a:extLst>
          </p:cNvPr>
          <p:cNvSpPr>
            <a:spLocks noGrp="1"/>
          </p:cNvSpPr>
          <p:nvPr>
            <p:ph idx="1"/>
          </p:nvPr>
        </p:nvSpPr>
        <p:spPr>
          <a:xfrm>
            <a:off x="677667" y="1370881"/>
            <a:ext cx="7597332" cy="5270703"/>
          </a:xfrm>
        </p:spPr>
        <p:txBody>
          <a:bodyPr anchor="ctr">
            <a:normAutofit lnSpcReduction="10000"/>
          </a:bodyPr>
          <a:lstStyle/>
          <a:p>
            <a:pPr marL="0" indent="0">
              <a:buNone/>
            </a:pPr>
            <a:r>
              <a:rPr lang="en-US" sz="2200" dirty="0"/>
              <a:t>Ensuring patient data privacy and security is crucial for AI systems, which must comply with regulations like </a:t>
            </a:r>
            <a:r>
              <a:rPr lang="en-US" sz="2200" b="1" dirty="0"/>
              <a:t>HIPAA</a:t>
            </a:r>
            <a:r>
              <a:rPr lang="en-US" sz="2200" dirty="0"/>
              <a:t> while addressing risks of harm, misuse, and manipulation that can arise from </a:t>
            </a:r>
            <a:r>
              <a:rPr lang="en-US" sz="2200" i="1" dirty="0"/>
              <a:t>deepfakes, autonomous weapons, or cyberattacks. </a:t>
            </a:r>
          </a:p>
          <a:p>
            <a:pPr marL="0" indent="0">
              <a:buNone/>
            </a:pPr>
            <a:r>
              <a:rPr lang="en-US" sz="2200" dirty="0"/>
              <a:t>The February 2024 </a:t>
            </a:r>
            <a:r>
              <a:rPr lang="en-US" sz="2200" b="1" i="1" dirty="0" err="1"/>
              <a:t>BlackCat</a:t>
            </a:r>
            <a:r>
              <a:rPr lang="en-US" sz="2200" b="1" i="1" dirty="0"/>
              <a:t>/ALPHV ransomware attack on Change Healthcare </a:t>
            </a:r>
            <a:r>
              <a:rPr lang="en-US" sz="2200" dirty="0"/>
              <a:t>disrupted healthcare commerce, exposed the personal health information (PHI) of 190 million individuals, and led to a $22 million ransom payment. Healthcare breaches in the US increased by 64.1% in 2024, affecting 277 million records. </a:t>
            </a:r>
          </a:p>
          <a:p>
            <a:pPr marL="0" indent="0">
              <a:buNone/>
            </a:pPr>
            <a:r>
              <a:rPr lang="en-US" sz="2200" dirty="0"/>
              <a:t>The May 2017 </a:t>
            </a:r>
            <a:r>
              <a:rPr lang="en-US" sz="2200" b="1" i="1" dirty="0"/>
              <a:t>WannaCry ransomware attack </a:t>
            </a:r>
            <a:r>
              <a:rPr lang="en-US" sz="2200" dirty="0"/>
              <a:t>impacted hundreds of thousands of computers worldwide, encrypting files and demanding ransom payments in Bitcoin. By exploiting the </a:t>
            </a:r>
            <a:r>
              <a:rPr lang="en-US" sz="2200" dirty="0" err="1"/>
              <a:t>EternalBlue</a:t>
            </a:r>
            <a:r>
              <a:rPr lang="en-US" sz="2200" dirty="0"/>
              <a:t> vulnerability, it severely affected organizations, notably the UK's NHS, leading to canceled appointments and disrupted services.</a:t>
            </a:r>
          </a:p>
          <a:p>
            <a:pPr marL="0" indent="0">
              <a:buNone/>
            </a:pPr>
            <a:endParaRPr lang="en-US" sz="1400" dirty="0"/>
          </a:p>
        </p:txBody>
      </p:sp>
      <p:sp>
        <p:nvSpPr>
          <p:cNvPr id="6" name="TextBox 5">
            <a:extLst>
              <a:ext uri="{FF2B5EF4-FFF2-40B4-BE49-F238E27FC236}">
                <a16:creationId xmlns:a16="http://schemas.microsoft.com/office/drawing/2014/main" id="{E71F7F6F-5224-58F3-A9B3-BE891886AB9D}"/>
              </a:ext>
            </a:extLst>
          </p:cNvPr>
          <p:cNvSpPr txBox="1"/>
          <p:nvPr/>
        </p:nvSpPr>
        <p:spPr>
          <a:xfrm flipV="1">
            <a:off x="3766424" y="5117787"/>
            <a:ext cx="1419817" cy="369332"/>
          </a:xfrm>
          <a:prstGeom prst="rect">
            <a:avLst/>
          </a:prstGeom>
          <a:noFill/>
        </p:spPr>
        <p:txBody>
          <a:bodyPr wrap="square" rtlCol="0">
            <a:spAutoFit/>
          </a:bodyPr>
          <a:lstStyle/>
          <a:p>
            <a:pPr>
              <a:spcAft>
                <a:spcPts val="600"/>
              </a:spcAft>
            </a:pPr>
            <a:r>
              <a:rPr lang="en-US" dirty="0"/>
              <a:t> </a:t>
            </a:r>
            <a:endParaRPr lang="en-US"/>
          </a:p>
        </p:txBody>
      </p:sp>
      <p:pic>
        <p:nvPicPr>
          <p:cNvPr id="10" name="Picture 9">
            <a:extLst>
              <a:ext uri="{FF2B5EF4-FFF2-40B4-BE49-F238E27FC236}">
                <a16:creationId xmlns:a16="http://schemas.microsoft.com/office/drawing/2014/main" id="{F33744AC-0667-482A-0295-0DDCCF0ABC7F}"/>
              </a:ext>
            </a:extLst>
          </p:cNvPr>
          <p:cNvPicPr>
            <a:picLocks noChangeAspect="1"/>
          </p:cNvPicPr>
          <p:nvPr/>
        </p:nvPicPr>
        <p:blipFill>
          <a:blip r:embed="rId3"/>
          <a:stretch>
            <a:fillRect/>
          </a:stretch>
        </p:blipFill>
        <p:spPr>
          <a:xfrm>
            <a:off x="8359134" y="2142432"/>
            <a:ext cx="3596195" cy="2157717"/>
          </a:xfrm>
          <a:prstGeom prst="rect">
            <a:avLst/>
          </a:prstGeom>
        </p:spPr>
      </p:pic>
    </p:spTree>
    <p:extLst>
      <p:ext uri="{BB962C8B-B14F-4D97-AF65-F5344CB8AC3E}">
        <p14:creationId xmlns:p14="http://schemas.microsoft.com/office/powerpoint/2010/main" val="2663271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DCF8E7-2A0A-D5E6-5EFB-9268D3996935}"/>
              </a:ext>
            </a:extLst>
          </p:cNvPr>
          <p:cNvSpPr>
            <a:spLocks noGrp="1"/>
          </p:cNvSpPr>
          <p:nvPr>
            <p:ph type="title"/>
          </p:nvPr>
        </p:nvSpPr>
        <p:spPr>
          <a:xfrm>
            <a:off x="572493" y="238539"/>
            <a:ext cx="7404188" cy="1147635"/>
          </a:xfrm>
        </p:spPr>
        <p:txBody>
          <a:bodyPr anchor="b">
            <a:normAutofit/>
          </a:bodyPr>
          <a:lstStyle/>
          <a:p>
            <a:r>
              <a:rPr lang="en-US" sz="4000" b="1" dirty="0"/>
              <a:t>Challenges: Discrimination</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2D15BD-DD47-3B78-3281-19B677FC4FA8}"/>
              </a:ext>
            </a:extLst>
          </p:cNvPr>
          <p:cNvSpPr>
            <a:spLocks noGrp="1"/>
          </p:cNvSpPr>
          <p:nvPr>
            <p:ph idx="1"/>
          </p:nvPr>
        </p:nvSpPr>
        <p:spPr>
          <a:xfrm>
            <a:off x="572492" y="1859327"/>
            <a:ext cx="7832205" cy="4525520"/>
          </a:xfrm>
        </p:spPr>
        <p:txBody>
          <a:bodyPr anchor="t">
            <a:normAutofit lnSpcReduction="10000"/>
          </a:bodyPr>
          <a:lstStyle/>
          <a:p>
            <a:pPr marL="0" indent="0">
              <a:buNone/>
            </a:pPr>
            <a:r>
              <a:rPr lang="en-US" sz="2000" b="1" i="1" dirty="0"/>
              <a:t>Discrimination in AI applications, </a:t>
            </a:r>
            <a:r>
              <a:rPr lang="en-US" sz="2000" dirty="0"/>
              <a:t>such as hiring, law enforcement, and lending, can perpetuate existing inequalities if not correctly managed. It is essential to implement measures that promote equity and prevent discrimination.</a:t>
            </a:r>
            <a:endParaRPr lang="en-US" sz="2000" baseline="30000" dirty="0"/>
          </a:p>
          <a:p>
            <a:pPr marL="0" indent="0">
              <a:buNone/>
            </a:pPr>
            <a:r>
              <a:rPr lang="en-US" sz="2000" dirty="0"/>
              <a:t>The rise of AI and automation may lead to </a:t>
            </a:r>
            <a:r>
              <a:rPr lang="en-US" sz="2000" b="1" i="1" dirty="0"/>
              <a:t>job displacement</a:t>
            </a:r>
            <a:r>
              <a:rPr lang="en-US" sz="2000" i="1" dirty="0"/>
              <a:t>.</a:t>
            </a:r>
            <a:r>
              <a:rPr lang="en-US" sz="2000" dirty="0"/>
              <a:t> Ethical considerations include how to support affected workers and ensure a just transition.</a:t>
            </a:r>
          </a:p>
          <a:p>
            <a:pPr marL="0" indent="0">
              <a:buNone/>
            </a:pPr>
            <a:r>
              <a:rPr lang="en-US" sz="2000" dirty="0"/>
              <a:t>The development of </a:t>
            </a:r>
            <a:r>
              <a:rPr lang="en-US" sz="2000" b="1" i="1" dirty="0"/>
              <a:t>superintelligent AI poses existential risks </a:t>
            </a:r>
            <a:r>
              <a:rPr lang="en-US" sz="2000" dirty="0"/>
              <a:t>and ethical dilemmas regarding control and alignment with human values. Similarly, gene editing technologies like CRISPR-Cas9 raise debates about enhancing human cognitive abilities and creating "superhuman" species.</a:t>
            </a:r>
          </a:p>
          <a:p>
            <a:pPr marL="0" indent="0">
              <a:buNone/>
            </a:pPr>
            <a:r>
              <a:rPr lang="en-US" sz="2000" b="1" dirty="0"/>
              <a:t>Gene editing </a:t>
            </a:r>
            <a:r>
              <a:rPr lang="en-US" sz="2000" dirty="0"/>
              <a:t>could be used to </a:t>
            </a:r>
            <a:r>
              <a:rPr lang="en-US" sz="2000" i="1" dirty="0"/>
              <a:t>enhance physical traits such as strength, endurance, or speed</a:t>
            </a:r>
            <a:r>
              <a:rPr lang="en-US" sz="2000" dirty="0"/>
              <a:t> by altering genes associated with muscle growth or metabolism. This could lead to “gene doping” among athletes. </a:t>
            </a:r>
          </a:p>
          <a:p>
            <a:pPr marL="0" indent="0">
              <a:buNone/>
            </a:pPr>
            <a:endParaRPr lang="en-US" sz="1500" dirty="0"/>
          </a:p>
          <a:p>
            <a:pPr marL="0" indent="0">
              <a:buNone/>
            </a:pPr>
            <a:endParaRPr lang="en-US" sz="1500" dirty="0"/>
          </a:p>
          <a:p>
            <a:pPr marL="0" indent="0">
              <a:buNone/>
            </a:pPr>
            <a:endParaRPr lang="en-US" sz="1500" baseline="30000" dirty="0"/>
          </a:p>
          <a:p>
            <a:endParaRPr lang="en-US" sz="1500" dirty="0"/>
          </a:p>
        </p:txBody>
      </p:sp>
      <p:pic>
        <p:nvPicPr>
          <p:cNvPr id="6" name="Picture 5" descr="A drawing of a person standing in front of a sign&#10;&#10;AI-generated content may be incorrect.">
            <a:extLst>
              <a:ext uri="{FF2B5EF4-FFF2-40B4-BE49-F238E27FC236}">
                <a16:creationId xmlns:a16="http://schemas.microsoft.com/office/drawing/2014/main" id="{2E9089D4-9D6B-D3B4-E132-CEAA9F054F9A}"/>
              </a:ext>
            </a:extLst>
          </p:cNvPr>
          <p:cNvPicPr>
            <a:picLocks noChangeAspect="1"/>
          </p:cNvPicPr>
          <p:nvPr/>
        </p:nvPicPr>
        <p:blipFill>
          <a:blip r:embed="rId3"/>
          <a:srcRect l="3795" r="-3" b="-3"/>
          <a:stretch>
            <a:fillRect/>
          </a:stretch>
        </p:blipFill>
        <p:spPr>
          <a:xfrm>
            <a:off x="8570988" y="2328178"/>
            <a:ext cx="3451673" cy="3587818"/>
          </a:xfrm>
          <a:prstGeom prst="rect">
            <a:avLst/>
          </a:prstGeom>
        </p:spPr>
      </p:pic>
    </p:spTree>
    <p:extLst>
      <p:ext uri="{BB962C8B-B14F-4D97-AF65-F5344CB8AC3E}">
        <p14:creationId xmlns:p14="http://schemas.microsoft.com/office/powerpoint/2010/main" val="142039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207B083-EAC0-A5BB-C369-C9589EC7F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46913D-6169-2FB6-9E81-08AF4D621397}"/>
              </a:ext>
            </a:extLst>
          </p:cNvPr>
          <p:cNvSpPr>
            <a:spLocks noGrp="1"/>
          </p:cNvSpPr>
          <p:nvPr>
            <p:ph type="title"/>
          </p:nvPr>
        </p:nvSpPr>
        <p:spPr>
          <a:xfrm>
            <a:off x="614677" y="134653"/>
            <a:ext cx="7635243" cy="928263"/>
          </a:xfrm>
        </p:spPr>
        <p:txBody>
          <a:bodyPr anchor="b">
            <a:normAutofit/>
          </a:bodyPr>
          <a:lstStyle/>
          <a:p>
            <a:r>
              <a:rPr lang="en-US" sz="4000" b="1" dirty="0"/>
              <a:t>Challenges: Hallucinations</a:t>
            </a:r>
          </a:p>
        </p:txBody>
      </p:sp>
      <p:pic>
        <p:nvPicPr>
          <p:cNvPr id="6" name="Picture 5" descr="A robot with a broken face&#10;&#10;AI-generated content may be incorrect.">
            <a:extLst>
              <a:ext uri="{FF2B5EF4-FFF2-40B4-BE49-F238E27FC236}">
                <a16:creationId xmlns:a16="http://schemas.microsoft.com/office/drawing/2014/main" id="{1A6B3295-89FA-F22E-4C8E-DCC9AA2EA6E5}"/>
              </a:ext>
            </a:extLst>
          </p:cNvPr>
          <p:cNvPicPr>
            <a:picLocks noChangeAspect="1"/>
          </p:cNvPicPr>
          <p:nvPr/>
        </p:nvPicPr>
        <p:blipFill>
          <a:blip r:embed="rId3"/>
          <a:stretch>
            <a:fillRect/>
          </a:stretch>
        </p:blipFill>
        <p:spPr>
          <a:xfrm>
            <a:off x="572768" y="1770435"/>
            <a:ext cx="3667710" cy="3667710"/>
          </a:xfrm>
          <a:prstGeom prst="rect">
            <a:avLst/>
          </a:prstGeom>
        </p:spPr>
      </p:pic>
      <p:sp>
        <p:nvSpPr>
          <p:cNvPr id="3" name="Content Placeholder 2">
            <a:extLst>
              <a:ext uri="{FF2B5EF4-FFF2-40B4-BE49-F238E27FC236}">
                <a16:creationId xmlns:a16="http://schemas.microsoft.com/office/drawing/2014/main" id="{476DCFF9-E660-6997-EF81-40BA0FD40C8D}"/>
              </a:ext>
            </a:extLst>
          </p:cNvPr>
          <p:cNvSpPr>
            <a:spLocks noGrp="1"/>
          </p:cNvSpPr>
          <p:nvPr>
            <p:ph idx="1"/>
          </p:nvPr>
        </p:nvSpPr>
        <p:spPr>
          <a:xfrm>
            <a:off x="4432298" y="1197570"/>
            <a:ext cx="7186934" cy="5261596"/>
          </a:xfrm>
        </p:spPr>
        <p:txBody>
          <a:bodyPr anchor="t">
            <a:normAutofit fontScale="92500" lnSpcReduction="10000"/>
          </a:bodyPr>
          <a:lstStyle/>
          <a:p>
            <a:pPr marL="0" indent="0">
              <a:buNone/>
            </a:pPr>
            <a:r>
              <a:rPr lang="en-US" sz="2400" dirty="0"/>
              <a:t>Hallucination occurs when AI generates incorrect or fabricated information and presents it as factual.</a:t>
            </a:r>
          </a:p>
          <a:p>
            <a:r>
              <a:rPr lang="en-US" sz="2400" dirty="0"/>
              <a:t>This creates challenges for patient safety, </a:t>
            </a:r>
          </a:p>
          <a:p>
            <a:r>
              <a:rPr lang="en-US" sz="2400" dirty="0"/>
              <a:t>Hallucinations arise from biases or gaps in the training data. </a:t>
            </a:r>
          </a:p>
          <a:p>
            <a:r>
              <a:rPr lang="en-US" sz="2400" dirty="0"/>
              <a:t>Frequent hallucinations can erode healthcare professionals' trust in AI. </a:t>
            </a:r>
          </a:p>
          <a:p>
            <a:r>
              <a:rPr lang="en-US" sz="2400" dirty="0"/>
              <a:t>Misleading information complicates provider-patient communication, </a:t>
            </a:r>
          </a:p>
          <a:p>
            <a:r>
              <a:rPr lang="en-US" sz="2400" dirty="0"/>
              <a:t>Hallucinations raise complex liability questions in healthcare when erroneous AI information harms patients</a:t>
            </a:r>
          </a:p>
          <a:p>
            <a:r>
              <a:rPr lang="en-US" sz="2400" dirty="0"/>
              <a:t>Who is responsible:  developers, providers,  institutions?</a:t>
            </a:r>
          </a:p>
          <a:p>
            <a:r>
              <a:rPr lang="en-US" sz="2400" dirty="0"/>
              <a:t>Therefore, regulatory bodies must establish guidelines to ensure AI's safety.</a:t>
            </a:r>
          </a:p>
          <a:p>
            <a:pPr marL="0" indent="0">
              <a:buNone/>
            </a:pPr>
            <a:endParaRPr lang="en-US" sz="1500" dirty="0"/>
          </a:p>
          <a:p>
            <a:pPr marL="0" indent="0">
              <a:buNone/>
            </a:pPr>
            <a:endParaRPr lang="en-US" sz="1500" dirty="0"/>
          </a:p>
          <a:p>
            <a:pPr marL="0" indent="0">
              <a:buNone/>
            </a:pPr>
            <a:endParaRPr lang="en-US" sz="1500" dirty="0"/>
          </a:p>
        </p:txBody>
      </p:sp>
    </p:spTree>
    <p:extLst>
      <p:ext uri="{BB962C8B-B14F-4D97-AF65-F5344CB8AC3E}">
        <p14:creationId xmlns:p14="http://schemas.microsoft.com/office/powerpoint/2010/main" val="4181120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BB0869A-0BE5-B3E9-F73D-2F3691E4D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919A93-C997-2080-C945-78C9813C0102}"/>
              </a:ext>
            </a:extLst>
          </p:cNvPr>
          <p:cNvSpPr>
            <a:spLocks noGrp="1"/>
          </p:cNvSpPr>
          <p:nvPr>
            <p:ph type="title"/>
          </p:nvPr>
        </p:nvSpPr>
        <p:spPr>
          <a:xfrm>
            <a:off x="544606" y="45842"/>
            <a:ext cx="5165314" cy="962664"/>
          </a:xfrm>
        </p:spPr>
        <p:txBody>
          <a:bodyPr anchor="b">
            <a:normAutofit fontScale="90000"/>
          </a:bodyPr>
          <a:lstStyle/>
          <a:p>
            <a:br>
              <a:rPr lang="en-US" b="1" dirty="0"/>
            </a:br>
            <a:r>
              <a:rPr lang="en-US" b="1" dirty="0"/>
              <a:t>Regulatory Approval</a:t>
            </a:r>
          </a:p>
        </p:txBody>
      </p:sp>
      <p:sp>
        <p:nvSpPr>
          <p:cNvPr id="3" name="Content Placeholder 2">
            <a:extLst>
              <a:ext uri="{FF2B5EF4-FFF2-40B4-BE49-F238E27FC236}">
                <a16:creationId xmlns:a16="http://schemas.microsoft.com/office/drawing/2014/main" id="{4E79DB21-C114-F2FF-D05F-19D46B8A0E4A}"/>
              </a:ext>
            </a:extLst>
          </p:cNvPr>
          <p:cNvSpPr>
            <a:spLocks noGrp="1"/>
          </p:cNvSpPr>
          <p:nvPr>
            <p:ph idx="1"/>
          </p:nvPr>
        </p:nvSpPr>
        <p:spPr>
          <a:xfrm>
            <a:off x="712130" y="1353109"/>
            <a:ext cx="7528660" cy="5528107"/>
          </a:xfrm>
        </p:spPr>
        <p:txBody>
          <a:bodyPr>
            <a:normAutofit fontScale="77500" lnSpcReduction="20000"/>
          </a:bodyPr>
          <a:lstStyle/>
          <a:p>
            <a:pPr marL="0" indent="0">
              <a:buNone/>
            </a:pPr>
            <a:r>
              <a:rPr lang="en-US" sz="2900" dirty="0"/>
              <a:t>AI medical technologies must undergo thorough testing, validation, and obtain approval from regulatory bodies to ensure safety and efficacy before being implemented in clinical settings.</a:t>
            </a:r>
          </a:p>
          <a:p>
            <a:pPr marL="0" indent="0">
              <a:buNone/>
            </a:pPr>
            <a:r>
              <a:rPr lang="en-US" sz="2900" dirty="0"/>
              <a:t>Ethical guidelines for the development and deployment of AI are crucial.</a:t>
            </a:r>
          </a:p>
          <a:p>
            <a:pPr marL="0" indent="0">
              <a:buNone/>
            </a:pPr>
            <a:r>
              <a:rPr lang="en-US" sz="2900" dirty="0"/>
              <a:t> </a:t>
            </a:r>
            <a:r>
              <a:rPr lang="en-US" sz="2900" b="1" i="1" dirty="0"/>
              <a:t>The EU AI Act of 2024 </a:t>
            </a:r>
            <a:r>
              <a:rPr lang="en-US" sz="2900" dirty="0"/>
              <a:t>proposes regulations to ensure AI safety, respect for rights, and trustworthiness. It outlines the compliance requirements for providers and users, with national authorities responsible for enforcement and penalizing non-compliance. </a:t>
            </a:r>
          </a:p>
          <a:p>
            <a:pPr marL="0" indent="0">
              <a:buNone/>
            </a:pPr>
            <a:r>
              <a:rPr lang="en-US" sz="2900" b="1" i="1" dirty="0"/>
              <a:t>The U.S. lacks comprehensive federal AI regulation</a:t>
            </a:r>
            <a:r>
              <a:rPr lang="en-US" sz="2900" dirty="0"/>
              <a:t>; however, state-level initiatives, like New York's 80+ bills focused on AI transparency and usage limitations, are advancing, with some already enacted or under consideration. </a:t>
            </a:r>
          </a:p>
          <a:p>
            <a:pPr marL="0" indent="0">
              <a:buNone/>
            </a:pPr>
            <a:r>
              <a:rPr lang="en-US" sz="2900" dirty="0"/>
              <a:t>The seamless integration of AI tools into existing healthcare systems and clinical workflows is vital for maximizing their utility and ensuring successful adoption. </a:t>
            </a:r>
          </a:p>
          <a:p>
            <a:pPr marL="0" indent="0">
              <a:buNone/>
            </a:pPr>
            <a:endParaRPr lang="en-US" sz="1000" dirty="0"/>
          </a:p>
          <a:p>
            <a:endParaRPr lang="en-US" sz="1000" dirty="0"/>
          </a:p>
          <a:p>
            <a:endParaRPr lang="en-US" sz="1000" dirty="0"/>
          </a:p>
          <a:p>
            <a:endParaRPr lang="en-US" sz="1000" dirty="0"/>
          </a:p>
          <a:p>
            <a:endParaRPr lang="en-US" sz="1000" dirty="0"/>
          </a:p>
        </p:txBody>
      </p:sp>
      <p:pic>
        <p:nvPicPr>
          <p:cNvPr id="6" name="Picture 5" descr="A gavel and a stethoscope&#10;&#10;AI-generated content may be incorrect.">
            <a:extLst>
              <a:ext uri="{FF2B5EF4-FFF2-40B4-BE49-F238E27FC236}">
                <a16:creationId xmlns:a16="http://schemas.microsoft.com/office/drawing/2014/main" id="{94E7AFD6-5F55-8F0C-4B88-ACEFD9691B02}"/>
              </a:ext>
            </a:extLst>
          </p:cNvPr>
          <p:cNvPicPr>
            <a:picLocks noChangeAspect="1"/>
          </p:cNvPicPr>
          <p:nvPr/>
        </p:nvPicPr>
        <p:blipFill>
          <a:blip r:embed="rId3"/>
          <a:srcRect l="6939" t="4516"/>
          <a:stretch>
            <a:fillRect/>
          </a:stretch>
        </p:blipFill>
        <p:spPr>
          <a:xfrm>
            <a:off x="8240790" y="2159539"/>
            <a:ext cx="3707620" cy="2531485"/>
          </a:xfrm>
          <a:prstGeom prst="rect">
            <a:avLst/>
          </a:prstGeom>
        </p:spPr>
      </p:pic>
    </p:spTree>
    <p:extLst>
      <p:ext uri="{BB962C8B-B14F-4D97-AF65-F5344CB8AC3E}">
        <p14:creationId xmlns:p14="http://schemas.microsoft.com/office/powerpoint/2010/main" val="3379152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A22726-DA03-BCB0-F12E-98258FB7E5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14F819-7778-72EC-677D-6A3EE9999C06}"/>
              </a:ext>
            </a:extLst>
          </p:cNvPr>
          <p:cNvSpPr>
            <a:spLocks noGrp="1"/>
          </p:cNvSpPr>
          <p:nvPr>
            <p:ph type="title"/>
          </p:nvPr>
        </p:nvSpPr>
        <p:spPr>
          <a:xfrm>
            <a:off x="2500355" y="270977"/>
            <a:ext cx="6828817" cy="758749"/>
          </a:xfrm>
        </p:spPr>
        <p:txBody>
          <a:bodyPr anchor="ctr">
            <a:normAutofit fontScale="90000"/>
          </a:bodyPr>
          <a:lstStyle/>
          <a:p>
            <a:pPr algn="ctr"/>
            <a:br>
              <a:rPr lang="en-US" sz="2400" b="1" i="1" dirty="0"/>
            </a:br>
            <a:r>
              <a:rPr lang="en-US" b="1" dirty="0"/>
              <a:t>Collaboration</a:t>
            </a:r>
            <a:br>
              <a:rPr lang="en-US" sz="2400" b="1" dirty="0"/>
            </a:br>
            <a:endParaRPr lang="en-US" sz="2400" dirty="0"/>
          </a:p>
        </p:txBody>
      </p:sp>
      <p:graphicFrame>
        <p:nvGraphicFramePr>
          <p:cNvPr id="6" name="Content Placeholder 2">
            <a:extLst>
              <a:ext uri="{FF2B5EF4-FFF2-40B4-BE49-F238E27FC236}">
                <a16:creationId xmlns:a16="http://schemas.microsoft.com/office/drawing/2014/main" id="{2F5C67DF-8601-77EA-0068-500108E3B366}"/>
              </a:ext>
            </a:extLst>
          </p:cNvPr>
          <p:cNvGraphicFramePr>
            <a:graphicFrameLocks noGrp="1"/>
          </p:cNvGraphicFramePr>
          <p:nvPr>
            <p:ph idx="1"/>
            <p:extLst>
              <p:ext uri="{D42A27DB-BD31-4B8C-83A1-F6EECF244321}">
                <p14:modId xmlns:p14="http://schemas.microsoft.com/office/powerpoint/2010/main" val="1614235564"/>
              </p:ext>
            </p:extLst>
          </p:nvPr>
        </p:nvGraphicFramePr>
        <p:xfrm>
          <a:off x="930876" y="1145685"/>
          <a:ext cx="10781226" cy="5274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7697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D17E5-F4F2-351C-7B54-F009A5D405FE}"/>
              </a:ext>
            </a:extLst>
          </p:cNvPr>
          <p:cNvSpPr>
            <a:spLocks noGrp="1"/>
          </p:cNvSpPr>
          <p:nvPr>
            <p:ph type="title"/>
          </p:nvPr>
        </p:nvSpPr>
        <p:spPr>
          <a:xfrm>
            <a:off x="613610" y="500063"/>
            <a:ext cx="7931874" cy="780097"/>
          </a:xfrm>
        </p:spPr>
        <p:txBody>
          <a:bodyPr>
            <a:normAutofit fontScale="90000"/>
          </a:bodyPr>
          <a:lstStyle/>
          <a:p>
            <a:br>
              <a:rPr lang="en-US" dirty="0"/>
            </a:br>
            <a:r>
              <a:rPr lang="en-US" b="1" dirty="0"/>
              <a:t>Future Directions and Conclusion</a:t>
            </a:r>
            <a:br>
              <a:rPr lang="en-US" b="1" dirty="0"/>
            </a:br>
            <a:endParaRPr lang="en-US" dirty="0"/>
          </a:p>
        </p:txBody>
      </p:sp>
      <p:sp>
        <p:nvSpPr>
          <p:cNvPr id="3" name="Content Placeholder 2">
            <a:extLst>
              <a:ext uri="{FF2B5EF4-FFF2-40B4-BE49-F238E27FC236}">
                <a16:creationId xmlns:a16="http://schemas.microsoft.com/office/drawing/2014/main" id="{3CD6FF2C-A3F5-D175-BEDF-6E90110F281D}"/>
              </a:ext>
            </a:extLst>
          </p:cNvPr>
          <p:cNvSpPr>
            <a:spLocks noGrp="1"/>
          </p:cNvSpPr>
          <p:nvPr>
            <p:ph idx="1"/>
          </p:nvPr>
        </p:nvSpPr>
        <p:spPr>
          <a:xfrm>
            <a:off x="613610" y="1727462"/>
            <a:ext cx="10567737" cy="4898104"/>
          </a:xfrm>
        </p:spPr>
        <p:txBody>
          <a:bodyPr>
            <a:normAutofit fontScale="92500" lnSpcReduction="20000"/>
          </a:bodyPr>
          <a:lstStyle/>
          <a:p>
            <a:r>
              <a:rPr lang="en-US" dirty="0"/>
              <a:t>The future of AI in medicine holds tremendous promise as it becomes a transformative force in care delivery, significantly enhancing patient outcomes and improving quality of life. </a:t>
            </a:r>
          </a:p>
          <a:p>
            <a:r>
              <a:rPr lang="en-US" dirty="0"/>
              <a:t>By leveraging adaptive learning, artificial intelligence can improve diagnostic accuracy, ensuring patients receive effective care. It can also provide personalized health support tailored to individual needs. It can accelerate drug development, transform medical education, and play a crucial role in pandemic response.</a:t>
            </a:r>
          </a:p>
          <a:p>
            <a:r>
              <a:rPr lang="en-US" dirty="0"/>
              <a:t>However, addressing ethical and regulatory challenges is essential for the successful implementation and prevention of negative consequences.</a:t>
            </a:r>
          </a:p>
          <a:p>
            <a:r>
              <a:rPr lang="en-US" dirty="0"/>
              <a:t>The ideal future envisions a partnership where humans and advanced AI systems collaborate to enhance creativity and efficiency, yielding remarkable outcomes for healthcare.</a:t>
            </a:r>
          </a:p>
          <a:p>
            <a:endParaRPr lang="en-US" dirty="0"/>
          </a:p>
        </p:txBody>
      </p:sp>
      <p:pic>
        <p:nvPicPr>
          <p:cNvPr id="1030" name="Picture 6">
            <a:extLst>
              <a:ext uri="{FF2B5EF4-FFF2-40B4-BE49-F238E27FC236}">
                <a16:creationId xmlns:a16="http://schemas.microsoft.com/office/drawing/2014/main" id="{F593C4A5-2097-9BD7-ABD7-41F2410FA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8225" y="23539"/>
            <a:ext cx="2153775" cy="1436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726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BEE29-B609-8C06-5C52-63E29927F205}"/>
              </a:ext>
            </a:extLst>
          </p:cNvPr>
          <p:cNvSpPr>
            <a:spLocks noGrp="1"/>
          </p:cNvSpPr>
          <p:nvPr>
            <p:ph type="title"/>
          </p:nvPr>
        </p:nvSpPr>
        <p:spPr>
          <a:xfrm>
            <a:off x="495300" y="199066"/>
            <a:ext cx="6971675" cy="804107"/>
          </a:xfrm>
        </p:spPr>
        <p:txBody>
          <a:bodyPr>
            <a:normAutofit fontScale="90000"/>
          </a:bodyPr>
          <a:lstStyle/>
          <a:p>
            <a:br>
              <a:rPr lang="en-US" sz="4400" b="1" kern="100" dirty="0">
                <a:effectLst/>
                <a:latin typeface="Lato-Regular"/>
                <a:ea typeface="Times New Roman" panose="02020603050405020304" pitchFamily="18" charset="0"/>
                <a:cs typeface="Times New Roman" panose="02020603050405020304" pitchFamily="18" charset="0"/>
              </a:rPr>
            </a:br>
            <a:r>
              <a:rPr lang="en-US" sz="4400" b="1" kern="100" dirty="0">
                <a:effectLst/>
                <a:latin typeface="Lato-Regular"/>
                <a:ea typeface="Times New Roman" panose="02020603050405020304" pitchFamily="18" charset="0"/>
                <a:cs typeface="Times New Roman" panose="02020603050405020304" pitchFamily="18" charset="0"/>
              </a:rPr>
              <a:t>Types of Artificial Intelligence</a:t>
            </a:r>
            <a:br>
              <a:rPr lang="en-US" sz="44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br>
            <a:endParaRPr lang="en-US" dirty="0"/>
          </a:p>
        </p:txBody>
      </p:sp>
      <p:graphicFrame>
        <p:nvGraphicFramePr>
          <p:cNvPr id="4" name="Content Placeholder 3">
            <a:extLst>
              <a:ext uri="{FF2B5EF4-FFF2-40B4-BE49-F238E27FC236}">
                <a16:creationId xmlns:a16="http://schemas.microsoft.com/office/drawing/2014/main" id="{388CB464-EDDE-BD76-8BAD-495EBE9E1E37}"/>
              </a:ext>
            </a:extLst>
          </p:cNvPr>
          <p:cNvGraphicFramePr>
            <a:graphicFrameLocks noGrp="1"/>
          </p:cNvGraphicFramePr>
          <p:nvPr>
            <p:ph idx="1"/>
            <p:extLst>
              <p:ext uri="{D42A27DB-BD31-4B8C-83A1-F6EECF244321}">
                <p14:modId xmlns:p14="http://schemas.microsoft.com/office/powerpoint/2010/main" val="1796986304"/>
              </p:ext>
            </p:extLst>
          </p:nvPr>
        </p:nvGraphicFramePr>
        <p:xfrm>
          <a:off x="344773" y="1304144"/>
          <a:ext cx="11639704" cy="4921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9352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1A282D-F59E-BCA4-B8A8-D34740F2305B}"/>
              </a:ext>
            </a:extLst>
          </p:cNvPr>
          <p:cNvSpPr>
            <a:spLocks noGrp="1"/>
          </p:cNvSpPr>
          <p:nvPr>
            <p:ph type="title"/>
          </p:nvPr>
        </p:nvSpPr>
        <p:spPr>
          <a:xfrm>
            <a:off x="649827" y="20665"/>
            <a:ext cx="11375681" cy="1222760"/>
          </a:xfrm>
        </p:spPr>
        <p:txBody>
          <a:bodyPr>
            <a:normAutofit fontScale="90000"/>
          </a:bodyPr>
          <a:lstStyle/>
          <a:p>
            <a:br>
              <a:rPr lang="en-US" kern="100" dirty="0">
                <a:latin typeface="Lato-Regular"/>
                <a:ea typeface="Times New Roman" panose="02020603050405020304" pitchFamily="18" charset="0"/>
                <a:cs typeface="Times New Roman" panose="02020603050405020304" pitchFamily="18" charset="0"/>
              </a:rPr>
            </a:br>
            <a:r>
              <a:rPr lang="en-US" b="1" kern="100" dirty="0">
                <a:latin typeface="Lato-Regular"/>
                <a:ea typeface="Times New Roman" panose="02020603050405020304" pitchFamily="18" charset="0"/>
                <a:cs typeface="Times New Roman" panose="02020603050405020304" pitchFamily="18" charset="0"/>
              </a:rPr>
              <a:t>Understanding</a:t>
            </a:r>
            <a:r>
              <a:rPr lang="en-US" b="1" kern="100" dirty="0">
                <a:effectLst/>
                <a:latin typeface="Lato-Regular"/>
                <a:ea typeface="Times New Roman" panose="02020603050405020304" pitchFamily="18" charset="0"/>
                <a:cs typeface="Times New Roman" panose="02020603050405020304" pitchFamily="18" charset="0"/>
              </a:rPr>
              <a:t> Artificial Intelligence and Augmented Intelligence</a:t>
            </a:r>
            <a:br>
              <a:rPr lang="en-US" sz="2800" kern="100" dirty="0">
                <a:effectLst/>
                <a:latin typeface="Aptos Display" panose="020B0004020202020204" pitchFamily="34" charset="0"/>
                <a:ea typeface="Times New Roman" panose="02020603050405020304" pitchFamily="18" charset="0"/>
                <a:cs typeface="Times New Roman" panose="02020603050405020304" pitchFamily="18" charset="0"/>
              </a:rPr>
            </a:br>
            <a:endParaRPr lang="en-US" sz="2800" dirty="0"/>
          </a:p>
        </p:txBody>
      </p:sp>
      <p:sp>
        <p:nvSpPr>
          <p:cNvPr id="3" name="Content Placeholder 2">
            <a:extLst>
              <a:ext uri="{FF2B5EF4-FFF2-40B4-BE49-F238E27FC236}">
                <a16:creationId xmlns:a16="http://schemas.microsoft.com/office/drawing/2014/main" id="{475F245B-CD19-C8EC-F4EC-6086D7343C13}"/>
              </a:ext>
            </a:extLst>
          </p:cNvPr>
          <p:cNvSpPr>
            <a:spLocks noGrp="1"/>
          </p:cNvSpPr>
          <p:nvPr>
            <p:ph idx="1"/>
          </p:nvPr>
        </p:nvSpPr>
        <p:spPr>
          <a:xfrm>
            <a:off x="322135" y="1400783"/>
            <a:ext cx="8031997" cy="5232623"/>
          </a:xfrm>
        </p:spPr>
        <p:txBody>
          <a:bodyPr>
            <a:noAutofit/>
          </a:bodyPr>
          <a:lstStyle/>
          <a:p>
            <a:pPr marL="0" indent="0">
              <a:buNone/>
            </a:pPr>
            <a:r>
              <a:rPr lang="en-US" sz="2400" b="1" i="1" kern="0" dirty="0">
                <a:effectLst/>
                <a:latin typeface="Lato-Regular"/>
                <a:ea typeface="Aptos" panose="020B0004020202020204" pitchFamily="34" charset="0"/>
                <a:cs typeface="Lato-Regular"/>
              </a:rPr>
              <a:t>Artificial intelligence </a:t>
            </a:r>
            <a:r>
              <a:rPr lang="en-US" sz="2400" kern="0" dirty="0">
                <a:effectLst/>
                <a:latin typeface="Lato-Regular"/>
                <a:ea typeface="Aptos" panose="020B0004020202020204" pitchFamily="34" charset="0"/>
                <a:cs typeface="Lato-Regular"/>
              </a:rPr>
              <a:t>does not exist independently of humans</a:t>
            </a:r>
          </a:p>
          <a:p>
            <a:r>
              <a:rPr lang="en-US" sz="2400" kern="0" dirty="0">
                <a:effectLst/>
                <a:latin typeface="Lato-Regular"/>
                <a:ea typeface="Aptos" panose="020B0004020202020204" pitchFamily="34" charset="0"/>
                <a:cs typeface="Lato-Regular"/>
              </a:rPr>
              <a:t>AI is designed, developed, and trained by humans.</a:t>
            </a:r>
            <a:r>
              <a:rPr lang="en-US" sz="2400" dirty="0">
                <a:effectLst/>
              </a:rPr>
              <a:t> </a:t>
            </a:r>
          </a:p>
          <a:p>
            <a:r>
              <a:rPr lang="en-US" sz="2400" kern="0" dirty="0">
                <a:effectLst/>
                <a:latin typeface="Lato-Regular"/>
                <a:ea typeface="Aptos" panose="020B0004020202020204" pitchFamily="34" charset="0"/>
                <a:cs typeface="Lato-Regular"/>
              </a:rPr>
              <a:t>It lacks consciousness, emotions, and understanding.</a:t>
            </a:r>
            <a:r>
              <a:rPr lang="en-US" sz="2400" dirty="0">
                <a:effectLst/>
              </a:rPr>
              <a:t> </a:t>
            </a:r>
          </a:p>
          <a:p>
            <a:pPr marL="0" indent="0">
              <a:buNone/>
            </a:pPr>
            <a:endParaRPr lang="en-US" sz="2400" dirty="0">
              <a:effectLst/>
            </a:endParaRPr>
          </a:p>
          <a:p>
            <a:pPr marL="0" indent="0">
              <a:buNone/>
            </a:pPr>
            <a:r>
              <a:rPr lang="en-US" sz="2400" b="1" i="1" kern="0" dirty="0">
                <a:effectLst/>
                <a:latin typeface="Lato-Regular"/>
                <a:ea typeface="Aptos" panose="020B0004020202020204" pitchFamily="34" charset="0"/>
                <a:cs typeface="Lato-Regular"/>
              </a:rPr>
              <a:t>Augmented intelligence</a:t>
            </a:r>
            <a:r>
              <a:rPr lang="en-US" sz="2400" kern="0" dirty="0">
                <a:latin typeface="Lato-Regular"/>
                <a:ea typeface="Aptos" panose="020B0004020202020204" pitchFamily="34" charset="0"/>
                <a:cs typeface="Lato-Regular"/>
              </a:rPr>
              <a:t> uses AI </a:t>
            </a:r>
            <a:r>
              <a:rPr lang="en-US" sz="2400" kern="0" dirty="0">
                <a:effectLst/>
                <a:latin typeface="Lato-Regular"/>
                <a:ea typeface="Aptos" panose="020B0004020202020204" pitchFamily="34" charset="0"/>
                <a:cs typeface="Lato-Regular"/>
              </a:rPr>
              <a:t>technology to enhance and extend human cognitive </a:t>
            </a:r>
            <a:r>
              <a:rPr lang="en-US" sz="2400" kern="0" dirty="0">
                <a:latin typeface="Lato-Regular"/>
                <a:ea typeface="Aptos" panose="020B0004020202020204" pitchFamily="34" charset="0"/>
                <a:cs typeface="Lato-Regular"/>
              </a:rPr>
              <a:t>abilities. </a:t>
            </a:r>
            <a:endParaRPr lang="en-US" sz="2400" kern="0" dirty="0">
              <a:effectLst/>
              <a:latin typeface="Lato-Regular"/>
              <a:ea typeface="Aptos" panose="020B0004020202020204" pitchFamily="34" charset="0"/>
              <a:cs typeface="Lato-Regular"/>
            </a:endParaRPr>
          </a:p>
          <a:p>
            <a:r>
              <a:rPr lang="en-US" sz="2400" kern="0" dirty="0">
                <a:latin typeface="Lato-Regular"/>
                <a:ea typeface="Aptos" panose="020B0004020202020204" pitchFamily="34" charset="0"/>
                <a:cs typeface="Lato-Regular"/>
              </a:rPr>
              <a:t>C</a:t>
            </a:r>
            <a:r>
              <a:rPr lang="en-US" sz="2400" kern="0" dirty="0">
                <a:effectLst/>
                <a:latin typeface="Lato-Regular"/>
                <a:ea typeface="Aptos" panose="020B0004020202020204" pitchFamily="34" charset="0"/>
                <a:cs typeface="Lato-Regular"/>
              </a:rPr>
              <a:t>ollaboration between humans and machines </a:t>
            </a:r>
            <a:endParaRPr lang="en-US" sz="2400" kern="0" dirty="0">
              <a:latin typeface="Lato-Regular"/>
              <a:ea typeface="Aptos" panose="020B0004020202020204" pitchFamily="34" charset="0"/>
              <a:cs typeface="Lato-Regular"/>
            </a:endParaRPr>
          </a:p>
          <a:p>
            <a:r>
              <a:rPr lang="en-US" sz="2400" kern="0" dirty="0">
                <a:latin typeface="Lato-Regular"/>
                <a:ea typeface="Aptos" panose="020B0004020202020204" pitchFamily="34" charset="0"/>
                <a:cs typeface="Lato-Regular"/>
              </a:rPr>
              <a:t>Enables informed decision-making, facilitates problem-solving, and enhances </a:t>
            </a:r>
            <a:r>
              <a:rPr lang="en-US" sz="2400" kern="0" dirty="0">
                <a:effectLst/>
                <a:latin typeface="Lato-Regular"/>
                <a:ea typeface="Aptos" panose="020B0004020202020204" pitchFamily="34" charset="0"/>
                <a:cs typeface="Lato-Regular"/>
              </a:rPr>
              <a:t>productivity. </a:t>
            </a:r>
          </a:p>
          <a:p>
            <a:r>
              <a:rPr lang="en-US" sz="2400" kern="0" dirty="0">
                <a:latin typeface="Lato-Regular"/>
                <a:ea typeface="Aptos" panose="020B0004020202020204" pitchFamily="34" charset="0"/>
                <a:cs typeface="Lato-Regular"/>
              </a:rPr>
              <a:t>Humans </a:t>
            </a:r>
            <a:r>
              <a:rPr lang="en-US" sz="2400" kern="0" dirty="0">
                <a:effectLst/>
                <a:latin typeface="Lato-Regular"/>
                <a:ea typeface="Aptos" panose="020B0004020202020204" pitchFamily="34" charset="0"/>
                <a:cs typeface="Lato-Regular"/>
              </a:rPr>
              <a:t>provide creativity, intuition, and ethical judgment, while AI offers data processing, pattern recognition, and computational </a:t>
            </a:r>
            <a:r>
              <a:rPr lang="en-US" sz="2400" kern="0" dirty="0">
                <a:latin typeface="Lato-Regular"/>
                <a:ea typeface="Aptos" panose="020B0004020202020204" pitchFamily="34" charset="0"/>
                <a:cs typeface="Lato-Regular"/>
              </a:rPr>
              <a:t>power.</a:t>
            </a:r>
            <a:r>
              <a:rPr lang="en-US" sz="2400" dirty="0">
                <a:effectLst/>
              </a:rPr>
              <a:t>  </a:t>
            </a:r>
            <a:endParaRPr lang="en-US" sz="2400" dirty="0"/>
          </a:p>
        </p:txBody>
      </p:sp>
      <p:pic>
        <p:nvPicPr>
          <p:cNvPr id="5" name="Picture 4" descr="3D art of a person">
            <a:extLst>
              <a:ext uri="{FF2B5EF4-FFF2-40B4-BE49-F238E27FC236}">
                <a16:creationId xmlns:a16="http://schemas.microsoft.com/office/drawing/2014/main" id="{D1243D4B-F2DB-0389-F594-E8CA5AFE66ED}"/>
              </a:ext>
            </a:extLst>
          </p:cNvPr>
          <p:cNvPicPr>
            <a:picLocks noChangeAspect="1"/>
          </p:cNvPicPr>
          <p:nvPr/>
        </p:nvPicPr>
        <p:blipFill>
          <a:blip r:embed="rId3"/>
          <a:srcRect t="7505" r="3" b="12812"/>
          <a:stretch>
            <a:fillRect/>
          </a:stretch>
        </p:blipFill>
        <p:spPr>
          <a:xfrm>
            <a:off x="8354132" y="1875622"/>
            <a:ext cx="3671376" cy="3127421"/>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3763915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5D560-CEE8-AC9E-B902-66B5EC2BD255}"/>
              </a:ext>
            </a:extLst>
          </p:cNvPr>
          <p:cNvSpPr>
            <a:spLocks noGrp="1"/>
          </p:cNvSpPr>
          <p:nvPr>
            <p:ph type="title"/>
          </p:nvPr>
        </p:nvSpPr>
        <p:spPr>
          <a:xfrm>
            <a:off x="684362" y="265734"/>
            <a:ext cx="5948229" cy="424379"/>
          </a:xfrm>
        </p:spPr>
        <p:txBody>
          <a:bodyPr>
            <a:normAutofit fontScale="90000"/>
          </a:bodyPr>
          <a:lstStyle/>
          <a:p>
            <a:r>
              <a:rPr lang="en-US" sz="4400" b="1" kern="100" dirty="0">
                <a:solidFill>
                  <a:srgbClr val="0F4761"/>
                </a:solidFill>
                <a:effectLst/>
                <a:latin typeface="Lato-Regular"/>
                <a:ea typeface="Times New Roman" panose="02020603050405020304" pitchFamily="18" charset="0"/>
                <a:cs typeface="Times New Roman" panose="02020603050405020304" pitchFamily="18" charset="0"/>
              </a:rPr>
              <a:t> </a:t>
            </a:r>
            <a:br>
              <a:rPr lang="en-US" sz="4400" b="1" kern="100" dirty="0">
                <a:solidFill>
                  <a:srgbClr val="0F4761"/>
                </a:solidFill>
                <a:effectLst/>
                <a:latin typeface="Lato-Regular"/>
                <a:ea typeface="Times New Roman" panose="02020603050405020304" pitchFamily="18" charset="0"/>
                <a:cs typeface="Times New Roman" panose="02020603050405020304" pitchFamily="18" charset="0"/>
              </a:rPr>
            </a:br>
            <a:r>
              <a:rPr lang="en-US" sz="4400" b="1" kern="100" dirty="0">
                <a:effectLst/>
                <a:latin typeface="Lato-Regular"/>
                <a:ea typeface="Times New Roman" panose="02020603050405020304" pitchFamily="18" charset="0"/>
                <a:cs typeface="Times New Roman" panose="02020603050405020304" pitchFamily="18" charset="0"/>
              </a:rPr>
              <a:t>AI and Digital Biology</a:t>
            </a:r>
            <a:br>
              <a:rPr lang="en-US" sz="44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br>
            <a:endParaRPr lang="en-US" dirty="0"/>
          </a:p>
        </p:txBody>
      </p:sp>
      <p:graphicFrame>
        <p:nvGraphicFramePr>
          <p:cNvPr id="25" name="Content Placeholder 24">
            <a:extLst>
              <a:ext uri="{FF2B5EF4-FFF2-40B4-BE49-F238E27FC236}">
                <a16:creationId xmlns:a16="http://schemas.microsoft.com/office/drawing/2014/main" id="{A065A018-BA5F-62B5-1FAC-E1F98ACB546C}"/>
              </a:ext>
            </a:extLst>
          </p:cNvPr>
          <p:cNvGraphicFramePr>
            <a:graphicFrameLocks noGrp="1"/>
          </p:cNvGraphicFramePr>
          <p:nvPr>
            <p:ph idx="1"/>
            <p:extLst>
              <p:ext uri="{D42A27DB-BD31-4B8C-83A1-F6EECF244321}">
                <p14:modId xmlns:p14="http://schemas.microsoft.com/office/powerpoint/2010/main" val="727955632"/>
              </p:ext>
            </p:extLst>
          </p:nvPr>
        </p:nvGraphicFramePr>
        <p:xfrm>
          <a:off x="684362" y="810882"/>
          <a:ext cx="11241749" cy="5781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4253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67B53-E4E6-8AE6-7924-9BA5B4C3375A}"/>
              </a:ext>
            </a:extLst>
          </p:cNvPr>
          <p:cNvSpPr>
            <a:spLocks noGrp="1"/>
          </p:cNvSpPr>
          <p:nvPr>
            <p:ph type="title"/>
          </p:nvPr>
        </p:nvSpPr>
        <p:spPr>
          <a:xfrm>
            <a:off x="704849" y="228618"/>
            <a:ext cx="6509657" cy="516618"/>
          </a:xfrm>
        </p:spPr>
        <p:txBody>
          <a:bodyPr>
            <a:normAutofit fontScale="90000"/>
          </a:bodyPr>
          <a:lstStyle/>
          <a:p>
            <a:br>
              <a:rPr lang="en-US" sz="4400" b="1" kern="100" dirty="0">
                <a:effectLst/>
                <a:latin typeface="Lato-Regular"/>
                <a:ea typeface="Times New Roman" panose="02020603050405020304" pitchFamily="18" charset="0"/>
                <a:cs typeface="Times New Roman" panose="02020603050405020304" pitchFamily="18" charset="0"/>
              </a:rPr>
            </a:br>
            <a:r>
              <a:rPr lang="en-US" sz="4400" b="1" kern="100" dirty="0">
                <a:effectLst/>
                <a:latin typeface="Lato-Regular"/>
                <a:ea typeface="Times New Roman" panose="02020603050405020304" pitchFamily="18" charset="0"/>
                <a:cs typeface="Times New Roman" panose="02020603050405020304" pitchFamily="18" charset="0"/>
              </a:rPr>
              <a:t>Historical Context</a:t>
            </a:r>
            <a:br>
              <a:rPr lang="en-US" sz="44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br>
            <a:endParaRPr lang="en-US" dirty="0"/>
          </a:p>
        </p:txBody>
      </p:sp>
      <p:graphicFrame>
        <p:nvGraphicFramePr>
          <p:cNvPr id="4" name="Content Placeholder 3">
            <a:extLst>
              <a:ext uri="{FF2B5EF4-FFF2-40B4-BE49-F238E27FC236}">
                <a16:creationId xmlns:a16="http://schemas.microsoft.com/office/drawing/2014/main" id="{F047DDAF-49FB-0925-8B07-67D15CB819F2}"/>
              </a:ext>
            </a:extLst>
          </p:cNvPr>
          <p:cNvGraphicFramePr>
            <a:graphicFrameLocks noGrp="1"/>
          </p:cNvGraphicFramePr>
          <p:nvPr>
            <p:ph idx="1"/>
            <p:extLst>
              <p:ext uri="{D42A27DB-BD31-4B8C-83A1-F6EECF244321}">
                <p14:modId xmlns:p14="http://schemas.microsoft.com/office/powerpoint/2010/main" val="2217441025"/>
              </p:ext>
            </p:extLst>
          </p:nvPr>
        </p:nvGraphicFramePr>
        <p:xfrm>
          <a:off x="643066" y="1345800"/>
          <a:ext cx="11410951" cy="5089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9029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18508-BB68-6A18-904C-5BCE16CDC774}"/>
              </a:ext>
            </a:extLst>
          </p:cNvPr>
          <p:cNvSpPr>
            <a:spLocks noGrp="1"/>
          </p:cNvSpPr>
          <p:nvPr>
            <p:ph type="title"/>
          </p:nvPr>
        </p:nvSpPr>
        <p:spPr>
          <a:xfrm>
            <a:off x="838200" y="365126"/>
            <a:ext cx="5676900" cy="698572"/>
          </a:xfrm>
        </p:spPr>
        <p:txBody>
          <a:bodyPr>
            <a:normAutofit/>
          </a:bodyPr>
          <a:lstStyle/>
          <a:p>
            <a:r>
              <a:rPr lang="en-US" sz="4000" b="1" kern="100" dirty="0">
                <a:effectLst/>
                <a:latin typeface="Lato-Regular"/>
                <a:ea typeface="Times New Roman" panose="02020603050405020304" pitchFamily="18" charset="0"/>
                <a:cs typeface="Times New Roman" panose="02020603050405020304" pitchFamily="18" charset="0"/>
              </a:rPr>
              <a:t>Historical Context</a:t>
            </a:r>
            <a:endParaRPr lang="en-US" sz="4000" dirty="0"/>
          </a:p>
        </p:txBody>
      </p:sp>
      <p:graphicFrame>
        <p:nvGraphicFramePr>
          <p:cNvPr id="6" name="Content Placeholder 5">
            <a:extLst>
              <a:ext uri="{FF2B5EF4-FFF2-40B4-BE49-F238E27FC236}">
                <a16:creationId xmlns:a16="http://schemas.microsoft.com/office/drawing/2014/main" id="{65518B9E-B57E-C96C-B5E4-CCFCF6CF5ECE}"/>
              </a:ext>
            </a:extLst>
          </p:cNvPr>
          <p:cNvGraphicFramePr>
            <a:graphicFrameLocks noGrp="1"/>
          </p:cNvGraphicFramePr>
          <p:nvPr>
            <p:ph idx="1"/>
            <p:extLst>
              <p:ext uri="{D42A27DB-BD31-4B8C-83A1-F6EECF244321}">
                <p14:modId xmlns:p14="http://schemas.microsoft.com/office/powerpoint/2010/main" val="2162347697"/>
              </p:ext>
            </p:extLst>
          </p:nvPr>
        </p:nvGraphicFramePr>
        <p:xfrm>
          <a:off x="419099" y="1063698"/>
          <a:ext cx="11429189" cy="5278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2180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A3BE5-5111-41CE-72FF-ED7CA2B17C40}"/>
              </a:ext>
            </a:extLst>
          </p:cNvPr>
          <p:cNvSpPr>
            <a:spLocks noGrp="1"/>
          </p:cNvSpPr>
          <p:nvPr>
            <p:ph type="title"/>
          </p:nvPr>
        </p:nvSpPr>
        <p:spPr>
          <a:xfrm>
            <a:off x="838200" y="139148"/>
            <a:ext cx="9359348" cy="735495"/>
          </a:xfrm>
        </p:spPr>
        <p:txBody>
          <a:bodyPr>
            <a:normAutofit fontScale="90000"/>
          </a:bodyPr>
          <a:lstStyle/>
          <a:p>
            <a:br>
              <a:rPr lang="en-US" b="1" dirty="0"/>
            </a:br>
            <a:br>
              <a:rPr lang="en-US" b="1" dirty="0"/>
            </a:br>
            <a:r>
              <a:rPr lang="en-US" b="1" dirty="0"/>
              <a:t>The Foundation of Artificial Intelligence</a:t>
            </a:r>
            <a:br>
              <a:rPr lang="en-US" b="1" dirty="0"/>
            </a:br>
            <a:r>
              <a:rPr lang="en-US" sz="2700" dirty="0"/>
              <a:t>The fundamental building blocks of artificial intelligence are data, algorithms, and computing power.</a:t>
            </a:r>
            <a:br>
              <a:rPr lang="en-US" sz="2700" dirty="0"/>
            </a:br>
            <a:endParaRPr lang="en-US" sz="2700" dirty="0"/>
          </a:p>
        </p:txBody>
      </p:sp>
      <p:graphicFrame>
        <p:nvGraphicFramePr>
          <p:cNvPr id="6" name="Content Placeholder 2">
            <a:extLst>
              <a:ext uri="{FF2B5EF4-FFF2-40B4-BE49-F238E27FC236}">
                <a16:creationId xmlns:a16="http://schemas.microsoft.com/office/drawing/2014/main" id="{FEF143A8-8FCA-A9D6-F704-D539C982F304}"/>
              </a:ext>
            </a:extLst>
          </p:cNvPr>
          <p:cNvGraphicFramePr>
            <a:graphicFrameLocks noGrp="1"/>
          </p:cNvGraphicFramePr>
          <p:nvPr>
            <p:ph idx="1"/>
            <p:extLst>
              <p:ext uri="{D42A27DB-BD31-4B8C-83A1-F6EECF244321}">
                <p14:modId xmlns:p14="http://schemas.microsoft.com/office/powerpoint/2010/main" val="2543304237"/>
              </p:ext>
            </p:extLst>
          </p:nvPr>
        </p:nvGraphicFramePr>
        <p:xfrm>
          <a:off x="605311" y="1806169"/>
          <a:ext cx="10981377" cy="4594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0435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14108</TotalTime>
  <Words>10174</Words>
  <Application>Microsoft Macintosh PowerPoint</Application>
  <PresentationFormat>Widescreen</PresentationFormat>
  <Paragraphs>556</Paragraphs>
  <Slides>36</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Aptos</vt:lpstr>
      <vt:lpstr>Aptos Display</vt:lpstr>
      <vt:lpstr>Arial</vt:lpstr>
      <vt:lpstr>Helvetica</vt:lpstr>
      <vt:lpstr>Lato</vt:lpstr>
      <vt:lpstr>Lato-Regular</vt:lpstr>
      <vt:lpstr>Times New Roman</vt:lpstr>
      <vt:lpstr>Office Theme</vt:lpstr>
      <vt:lpstr>AI in Medicine </vt:lpstr>
      <vt:lpstr>What is AI?</vt:lpstr>
      <vt:lpstr>Artificial Intelligence (AI) in Medicine</vt:lpstr>
      <vt:lpstr> Types of Artificial Intelligence </vt:lpstr>
      <vt:lpstr> Understanding Artificial Intelligence and Augmented Intelligence </vt:lpstr>
      <vt:lpstr>  AI and Digital Biology </vt:lpstr>
      <vt:lpstr> Historical Context </vt:lpstr>
      <vt:lpstr>Historical Context</vt:lpstr>
      <vt:lpstr>  The Foundation of Artificial Intelligence The fundamental building blocks of artificial intelligence are data, algorithms, and computing power. </vt:lpstr>
      <vt:lpstr>Machine Learning Algorithms</vt:lpstr>
      <vt:lpstr> Components of Artificial Intelligence </vt:lpstr>
      <vt:lpstr>The Components of Artificial Intelligence</vt:lpstr>
      <vt:lpstr>The Components of Artificial Intelligence</vt:lpstr>
      <vt:lpstr>Artificial Neural Networks</vt:lpstr>
      <vt:lpstr>Generative Artificial Intelligence  </vt:lpstr>
      <vt:lpstr>Generative Artificial Intelligence</vt:lpstr>
      <vt:lpstr>AI in Diagnostics</vt:lpstr>
      <vt:lpstr>    AI and Predictive Analytics in Medicine    </vt:lpstr>
      <vt:lpstr> AI and Personalized Medicine </vt:lpstr>
      <vt:lpstr> AI in Drug Discovery and Development </vt:lpstr>
      <vt:lpstr> Clinical Decision Support Systems(CDSS) </vt:lpstr>
      <vt:lpstr> Robotics and Surgery </vt:lpstr>
      <vt:lpstr>AI and Robotics</vt:lpstr>
      <vt:lpstr> AI Streamlines Administrative Tasks </vt:lpstr>
      <vt:lpstr>  Remote Monitoring </vt:lpstr>
      <vt:lpstr>    AI Improves Public Health Emergency Operations </vt:lpstr>
      <vt:lpstr>   Synthetic Biology  </vt:lpstr>
      <vt:lpstr>Synthetic Biology</vt:lpstr>
      <vt:lpstr> Benefits of AI in Medicine </vt:lpstr>
      <vt:lpstr>              Challenges: transparency, accountability, and biases </vt:lpstr>
      <vt:lpstr>Challenges: Privacy and Security</vt:lpstr>
      <vt:lpstr>Challenges: Discrimination</vt:lpstr>
      <vt:lpstr>Challenges: Hallucinations</vt:lpstr>
      <vt:lpstr> Regulatory Approval</vt:lpstr>
      <vt:lpstr> Collaboration </vt:lpstr>
      <vt:lpstr> Future Directions and 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Donald  Moore</dc:creator>
  <cp:lastModifiedBy>Donald  Moore</cp:lastModifiedBy>
  <cp:revision>36</cp:revision>
  <dcterms:created xsi:type="dcterms:W3CDTF">2025-05-08T16:35:45Z</dcterms:created>
  <dcterms:modified xsi:type="dcterms:W3CDTF">2025-06-08T23:09:58Z</dcterms:modified>
</cp:coreProperties>
</file>